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58" r:id="rId5"/>
    <p:sldId id="272" r:id="rId6"/>
    <p:sldId id="273" r:id="rId7"/>
    <p:sldId id="264" r:id="rId8"/>
    <p:sldId id="274" r:id="rId9"/>
    <p:sldId id="275" r:id="rId10"/>
    <p:sldId id="256" r:id="rId11"/>
    <p:sldId id="257" r:id="rId12"/>
    <p:sldId id="259" r:id="rId13"/>
    <p:sldId id="27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186A9D-1DA4-43F7-B15F-AA003C5DD38F}" v="171" dt="2026-08-25T11:42:00.5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754" autoAdjust="0"/>
    <p:restoredTop sz="95033" autoAdjust="0"/>
  </p:normalViewPr>
  <p:slideViewPr>
    <p:cSldViewPr snapToGrid="0">
      <p:cViewPr varScale="1">
        <p:scale>
          <a:sx n="82" d="100"/>
          <a:sy n="82" d="100"/>
        </p:scale>
        <p:origin x="11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illy Christofa" userId="e73e756c-dc33-4e81-bb55-9ce769f00abc" providerId="ADAL" clId="{EBD8390C-511B-480C-8C4A-1AD82ABA1184}"/>
    <pc:docChg chg="undo custSel addSld delSld modSld">
      <pc:chgData name="Billy Christofa" userId="e73e756c-dc33-4e81-bb55-9ce769f00abc" providerId="ADAL" clId="{EBD8390C-511B-480C-8C4A-1AD82ABA1184}" dt="2026-08-25T11:42:00.534" v="466"/>
      <pc:docMkLst>
        <pc:docMk/>
      </pc:docMkLst>
      <pc:sldChg chg="delSp new del mod">
        <pc:chgData name="Billy Christofa" userId="e73e756c-dc33-4e81-bb55-9ce769f00abc" providerId="ADAL" clId="{EBD8390C-511B-480C-8C4A-1AD82ABA1184}" dt="2026-08-25T11:34:28.742" v="72" actId="47"/>
        <pc:sldMkLst>
          <pc:docMk/>
          <pc:sldMk cId="2499538688" sldId="260"/>
        </pc:sldMkLst>
        <pc:spChg chg="del">
          <ac:chgData name="Billy Christofa" userId="e73e756c-dc33-4e81-bb55-9ce769f00abc" providerId="ADAL" clId="{EBD8390C-511B-480C-8C4A-1AD82ABA1184}" dt="2026-08-25T11:33:41.638" v="1" actId="478"/>
          <ac:spMkLst>
            <pc:docMk/>
            <pc:sldMk cId="2499538688" sldId="260"/>
            <ac:spMk id="2" creationId="{D32CDE4D-094C-D273-01D6-7C21F3CB4BD2}"/>
          </ac:spMkLst>
        </pc:spChg>
        <pc:spChg chg="del">
          <ac:chgData name="Billy Christofa" userId="e73e756c-dc33-4e81-bb55-9ce769f00abc" providerId="ADAL" clId="{EBD8390C-511B-480C-8C4A-1AD82ABA1184}" dt="2026-08-25T11:33:41.638" v="1" actId="478"/>
          <ac:spMkLst>
            <pc:docMk/>
            <pc:sldMk cId="2499538688" sldId="260"/>
            <ac:spMk id="3" creationId="{1DD99785-0122-0B7F-39FA-6BC874C51F7F}"/>
          </ac:spMkLst>
        </pc:spChg>
      </pc:sldChg>
      <pc:sldChg chg="modSp add mod modAnim">
        <pc:chgData name="Billy Christofa" userId="e73e756c-dc33-4e81-bb55-9ce769f00abc" providerId="ADAL" clId="{EBD8390C-511B-480C-8C4A-1AD82ABA1184}" dt="2026-08-25T11:39:58.069" v="456"/>
        <pc:sldMkLst>
          <pc:docMk/>
          <pc:sldMk cId="3376935075" sldId="264"/>
        </pc:sldMkLst>
        <pc:spChg chg="mod">
          <ac:chgData name="Billy Christofa" userId="e73e756c-dc33-4e81-bb55-9ce769f00abc" providerId="ADAL" clId="{EBD8390C-511B-480C-8C4A-1AD82ABA1184}" dt="2026-08-25T11:37:21.572" v="259" actId="20577"/>
          <ac:spMkLst>
            <pc:docMk/>
            <pc:sldMk cId="3376935075" sldId="264"/>
            <ac:spMk id="3" creationId="{E373AAED-6BAE-432B-855C-A8A99FF11705}"/>
          </ac:spMkLst>
        </pc:spChg>
      </pc:sldChg>
      <pc:sldChg chg="modSp add mod">
        <pc:chgData name="Billy Christofa" userId="e73e756c-dc33-4e81-bb55-9ce769f00abc" providerId="ADAL" clId="{EBD8390C-511B-480C-8C4A-1AD82ABA1184}" dt="2026-08-25T11:34:20.268" v="71" actId="20577"/>
        <pc:sldMkLst>
          <pc:docMk/>
          <pc:sldMk cId="1922258563" sldId="272"/>
        </pc:sldMkLst>
        <pc:spChg chg="mod">
          <ac:chgData name="Billy Christofa" userId="e73e756c-dc33-4e81-bb55-9ce769f00abc" providerId="ADAL" clId="{EBD8390C-511B-480C-8C4A-1AD82ABA1184}" dt="2026-08-25T11:34:20.268" v="71" actId="20577"/>
          <ac:spMkLst>
            <pc:docMk/>
            <pc:sldMk cId="1922258563" sldId="272"/>
            <ac:spMk id="10" creationId="{CB8DFB94-45F5-48DB-AB87-14F0301D8125}"/>
          </ac:spMkLst>
        </pc:spChg>
      </pc:sldChg>
      <pc:sldChg chg="modSp add mod modAnim">
        <pc:chgData name="Billy Christofa" userId="e73e756c-dc33-4e81-bb55-9ce769f00abc" providerId="ADAL" clId="{EBD8390C-511B-480C-8C4A-1AD82ABA1184}" dt="2026-08-25T11:35:34.290" v="219" actId="20577"/>
        <pc:sldMkLst>
          <pc:docMk/>
          <pc:sldMk cId="1844375043" sldId="273"/>
        </pc:sldMkLst>
        <pc:spChg chg="mod">
          <ac:chgData name="Billy Christofa" userId="e73e756c-dc33-4e81-bb55-9ce769f00abc" providerId="ADAL" clId="{EBD8390C-511B-480C-8C4A-1AD82ABA1184}" dt="2026-08-25T11:34:50.654" v="77" actId="20577"/>
          <ac:spMkLst>
            <pc:docMk/>
            <pc:sldMk cId="1844375043" sldId="273"/>
            <ac:spMk id="2" creationId="{8BDC087B-E8B0-47A3-8DEA-6FACF59AD2B0}"/>
          </ac:spMkLst>
        </pc:spChg>
        <pc:spChg chg="mod">
          <ac:chgData name="Billy Christofa" userId="e73e756c-dc33-4e81-bb55-9ce769f00abc" providerId="ADAL" clId="{EBD8390C-511B-480C-8C4A-1AD82ABA1184}" dt="2026-08-25T11:35:34.290" v="219" actId="20577"/>
          <ac:spMkLst>
            <pc:docMk/>
            <pc:sldMk cId="1844375043" sldId="273"/>
            <ac:spMk id="3" creationId="{41C45529-A7C4-4D45-8B47-17924DD0953D}"/>
          </ac:spMkLst>
        </pc:spChg>
      </pc:sldChg>
      <pc:sldChg chg="modSp add mod modAnim">
        <pc:chgData name="Billy Christofa" userId="e73e756c-dc33-4e81-bb55-9ce769f00abc" providerId="ADAL" clId="{EBD8390C-511B-480C-8C4A-1AD82ABA1184}" dt="2026-08-25T11:39:38.870" v="449"/>
        <pc:sldMkLst>
          <pc:docMk/>
          <pc:sldMk cId="1757966793" sldId="274"/>
        </pc:sldMkLst>
        <pc:spChg chg="mod">
          <ac:chgData name="Billy Christofa" userId="e73e756c-dc33-4e81-bb55-9ce769f00abc" providerId="ADAL" clId="{EBD8390C-511B-480C-8C4A-1AD82ABA1184}" dt="2026-08-25T11:39:17.699" v="443" actId="20577"/>
          <ac:spMkLst>
            <pc:docMk/>
            <pc:sldMk cId="1757966793" sldId="274"/>
            <ac:spMk id="2" creationId="{00C94B48-0C37-4CAF-A95F-A16E555E9AB1}"/>
          </ac:spMkLst>
        </pc:spChg>
      </pc:sldChg>
      <pc:sldChg chg="modSp add del mod">
        <pc:chgData name="Billy Christofa" userId="e73e756c-dc33-4e81-bb55-9ce769f00abc" providerId="ADAL" clId="{EBD8390C-511B-480C-8C4A-1AD82ABA1184}" dt="2026-08-25T11:37:42.970" v="263"/>
        <pc:sldMkLst>
          <pc:docMk/>
          <pc:sldMk cId="4082681160" sldId="274"/>
        </pc:sldMkLst>
        <pc:spChg chg="mod">
          <ac:chgData name="Billy Christofa" userId="e73e756c-dc33-4e81-bb55-9ce769f00abc" providerId="ADAL" clId="{EBD8390C-511B-480C-8C4A-1AD82ABA1184}" dt="2026-08-25T11:37:42.970" v="263"/>
          <ac:spMkLst>
            <pc:docMk/>
            <pc:sldMk cId="4082681160" sldId="274"/>
            <ac:spMk id="3" creationId="{E373AAED-6BAE-432B-855C-A8A99FF11705}"/>
          </ac:spMkLst>
        </pc:spChg>
      </pc:sldChg>
      <pc:sldChg chg="modSp add modAnim">
        <pc:chgData name="Billy Christofa" userId="e73e756c-dc33-4e81-bb55-9ce769f00abc" providerId="ADAL" clId="{EBD8390C-511B-480C-8C4A-1AD82ABA1184}" dt="2026-08-25T11:41:07.240" v="465" actId="20577"/>
        <pc:sldMkLst>
          <pc:docMk/>
          <pc:sldMk cId="773934049" sldId="275"/>
        </pc:sldMkLst>
        <pc:spChg chg="mod">
          <ac:chgData name="Billy Christofa" userId="e73e756c-dc33-4e81-bb55-9ce769f00abc" providerId="ADAL" clId="{EBD8390C-511B-480C-8C4A-1AD82ABA1184}" dt="2026-08-25T11:41:07.240" v="465" actId="20577"/>
          <ac:spMkLst>
            <pc:docMk/>
            <pc:sldMk cId="773934049" sldId="275"/>
            <ac:spMk id="3" creationId="{EF84CF50-24F6-4E3A-AC1B-B3E978E3F505}"/>
          </ac:spMkLst>
        </pc:spChg>
      </pc:sldChg>
      <pc:sldChg chg="add">
        <pc:chgData name="Billy Christofa" userId="e73e756c-dc33-4e81-bb55-9ce769f00abc" providerId="ADAL" clId="{EBD8390C-511B-480C-8C4A-1AD82ABA1184}" dt="2026-08-25T11:42:00.534" v="466"/>
        <pc:sldMkLst>
          <pc:docMk/>
          <pc:sldMk cId="1831648811" sldId="27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147316-9F67-41C3-B2DB-811B8580402F}" type="datetimeFigureOut">
              <a:rPr lang="en-GB" smtClean="0"/>
              <a:t>25/08/2026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1EBFE5-00BC-4977-BEAC-D8E14D1126C8}" type="slidenum">
              <a:rPr lang="en-GB" smtClean="0"/>
              <a:t>‹#›</a:t>
            </a:fld>
            <a:endParaRPr lang="en-GB"/>
          </a:p>
        </p:txBody>
      </p:sp>
    </p:spTree>
    <p:extLst>
      <p:ext uri="{BB962C8B-B14F-4D97-AF65-F5344CB8AC3E}">
        <p14:creationId xmlns:p14="http://schemas.microsoft.com/office/powerpoint/2010/main" val="5712282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1779BF5-E155-4234-B181-87B84F9A359A}" type="slidenum">
              <a:rPr lang="en-GB" smtClean="0"/>
              <a:t>3</a:t>
            </a:fld>
            <a:endParaRPr lang="en-GB"/>
          </a:p>
        </p:txBody>
      </p:sp>
    </p:spTree>
    <p:extLst>
      <p:ext uri="{BB962C8B-B14F-4D97-AF65-F5344CB8AC3E}">
        <p14:creationId xmlns:p14="http://schemas.microsoft.com/office/powerpoint/2010/main" val="2616489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25BFD-C324-85A2-9647-BFD1E46C9B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E1D558-C869-B5C2-98AD-98A7E0495A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4C6662C-1B72-EF73-1738-03B1A9E5EDAA}"/>
              </a:ext>
            </a:extLst>
          </p:cNvPr>
          <p:cNvSpPr>
            <a:spLocks noGrp="1"/>
          </p:cNvSpPr>
          <p:nvPr>
            <p:ph type="dt" sz="half" idx="10"/>
          </p:nvPr>
        </p:nvSpPr>
        <p:spPr/>
        <p:txBody>
          <a:bodyPr/>
          <a:lstStyle/>
          <a:p>
            <a:fld id="{D047B838-FCE4-4C9A-965E-0CCD982B51AA}" type="datetimeFigureOut">
              <a:rPr lang="en-GB" smtClean="0"/>
              <a:t>25/08/2026</a:t>
            </a:fld>
            <a:endParaRPr lang="en-GB"/>
          </a:p>
        </p:txBody>
      </p:sp>
      <p:sp>
        <p:nvSpPr>
          <p:cNvPr id="5" name="Footer Placeholder 4">
            <a:extLst>
              <a:ext uri="{FF2B5EF4-FFF2-40B4-BE49-F238E27FC236}">
                <a16:creationId xmlns:a16="http://schemas.microsoft.com/office/drawing/2014/main" id="{206ADA4D-9226-0A10-07DF-177D693656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4793A7-CC10-1D85-B31C-729268984034}"/>
              </a:ext>
            </a:extLst>
          </p:cNvPr>
          <p:cNvSpPr>
            <a:spLocks noGrp="1"/>
          </p:cNvSpPr>
          <p:nvPr>
            <p:ph type="sldNum" sz="quarter" idx="12"/>
          </p:nvPr>
        </p:nvSpPr>
        <p:spPr/>
        <p:txBody>
          <a:bodyPr/>
          <a:lstStyle/>
          <a:p>
            <a:fld id="{83FABE08-CD55-453E-8129-DDB677297E5A}" type="slidenum">
              <a:rPr lang="en-GB" smtClean="0"/>
              <a:t>‹#›</a:t>
            </a:fld>
            <a:endParaRPr lang="en-GB"/>
          </a:p>
        </p:txBody>
      </p:sp>
    </p:spTree>
    <p:extLst>
      <p:ext uri="{BB962C8B-B14F-4D97-AF65-F5344CB8AC3E}">
        <p14:creationId xmlns:p14="http://schemas.microsoft.com/office/powerpoint/2010/main" val="2132061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D38A1-8457-51E1-B2A6-CFDB17763DD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16C4DED-37E3-4B58-BA93-5DFE01154D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B8DB1B-C286-235A-CCA5-DEF46AB3DED8}"/>
              </a:ext>
            </a:extLst>
          </p:cNvPr>
          <p:cNvSpPr>
            <a:spLocks noGrp="1"/>
          </p:cNvSpPr>
          <p:nvPr>
            <p:ph type="dt" sz="half" idx="10"/>
          </p:nvPr>
        </p:nvSpPr>
        <p:spPr/>
        <p:txBody>
          <a:bodyPr/>
          <a:lstStyle/>
          <a:p>
            <a:fld id="{D047B838-FCE4-4C9A-965E-0CCD982B51AA}" type="datetimeFigureOut">
              <a:rPr lang="en-GB" smtClean="0"/>
              <a:t>25/08/2026</a:t>
            </a:fld>
            <a:endParaRPr lang="en-GB"/>
          </a:p>
        </p:txBody>
      </p:sp>
      <p:sp>
        <p:nvSpPr>
          <p:cNvPr id="5" name="Footer Placeholder 4">
            <a:extLst>
              <a:ext uri="{FF2B5EF4-FFF2-40B4-BE49-F238E27FC236}">
                <a16:creationId xmlns:a16="http://schemas.microsoft.com/office/drawing/2014/main" id="{FD18A185-6DF6-B2B2-33E9-AD07EE207E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5FC3CC-B7BA-8FBA-133B-9A25B79CA0D9}"/>
              </a:ext>
            </a:extLst>
          </p:cNvPr>
          <p:cNvSpPr>
            <a:spLocks noGrp="1"/>
          </p:cNvSpPr>
          <p:nvPr>
            <p:ph type="sldNum" sz="quarter" idx="12"/>
          </p:nvPr>
        </p:nvSpPr>
        <p:spPr/>
        <p:txBody>
          <a:bodyPr/>
          <a:lstStyle/>
          <a:p>
            <a:fld id="{83FABE08-CD55-453E-8129-DDB677297E5A}" type="slidenum">
              <a:rPr lang="en-GB" smtClean="0"/>
              <a:t>‹#›</a:t>
            </a:fld>
            <a:endParaRPr lang="en-GB"/>
          </a:p>
        </p:txBody>
      </p:sp>
    </p:spTree>
    <p:extLst>
      <p:ext uri="{BB962C8B-B14F-4D97-AF65-F5344CB8AC3E}">
        <p14:creationId xmlns:p14="http://schemas.microsoft.com/office/powerpoint/2010/main" val="2001924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D7DAC-BB5A-1183-FDD2-CD8FC532E0B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C1E2B14-7C7D-D1EF-A3C7-515084871F8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753AE8-B0CE-3C94-D229-6AF0AC650328}"/>
              </a:ext>
            </a:extLst>
          </p:cNvPr>
          <p:cNvSpPr>
            <a:spLocks noGrp="1"/>
          </p:cNvSpPr>
          <p:nvPr>
            <p:ph type="dt" sz="half" idx="10"/>
          </p:nvPr>
        </p:nvSpPr>
        <p:spPr/>
        <p:txBody>
          <a:bodyPr/>
          <a:lstStyle/>
          <a:p>
            <a:fld id="{D047B838-FCE4-4C9A-965E-0CCD982B51AA}" type="datetimeFigureOut">
              <a:rPr lang="en-GB" smtClean="0"/>
              <a:t>25/08/2026</a:t>
            </a:fld>
            <a:endParaRPr lang="en-GB"/>
          </a:p>
        </p:txBody>
      </p:sp>
      <p:sp>
        <p:nvSpPr>
          <p:cNvPr id="5" name="Footer Placeholder 4">
            <a:extLst>
              <a:ext uri="{FF2B5EF4-FFF2-40B4-BE49-F238E27FC236}">
                <a16:creationId xmlns:a16="http://schemas.microsoft.com/office/drawing/2014/main" id="{442129EF-8050-6A01-6A20-6A7765C534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919B4E-9B68-2138-7914-0A1AB7E7489E}"/>
              </a:ext>
            </a:extLst>
          </p:cNvPr>
          <p:cNvSpPr>
            <a:spLocks noGrp="1"/>
          </p:cNvSpPr>
          <p:nvPr>
            <p:ph type="sldNum" sz="quarter" idx="12"/>
          </p:nvPr>
        </p:nvSpPr>
        <p:spPr/>
        <p:txBody>
          <a:bodyPr/>
          <a:lstStyle/>
          <a:p>
            <a:fld id="{83FABE08-CD55-453E-8129-DDB677297E5A}" type="slidenum">
              <a:rPr lang="en-GB" smtClean="0"/>
              <a:t>‹#›</a:t>
            </a:fld>
            <a:endParaRPr lang="en-GB"/>
          </a:p>
        </p:txBody>
      </p:sp>
    </p:spTree>
    <p:extLst>
      <p:ext uri="{BB962C8B-B14F-4D97-AF65-F5344CB8AC3E}">
        <p14:creationId xmlns:p14="http://schemas.microsoft.com/office/powerpoint/2010/main" val="3967954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95958-333E-EE38-8E6A-7C300287B6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71FFD3-3348-1E14-2BC6-4873757D964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6A128D6-26F4-F86D-633A-0C5A36C20B0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1609E28-8CA4-C157-F1C6-71D9B616F5D5}"/>
              </a:ext>
            </a:extLst>
          </p:cNvPr>
          <p:cNvSpPr>
            <a:spLocks noGrp="1"/>
          </p:cNvSpPr>
          <p:nvPr>
            <p:ph type="dt" sz="half" idx="10"/>
          </p:nvPr>
        </p:nvSpPr>
        <p:spPr/>
        <p:txBody>
          <a:bodyPr/>
          <a:lstStyle/>
          <a:p>
            <a:fld id="{D047B838-FCE4-4C9A-965E-0CCD982B51AA}" type="datetimeFigureOut">
              <a:rPr lang="en-GB" smtClean="0"/>
              <a:t>25/08/2026</a:t>
            </a:fld>
            <a:endParaRPr lang="en-GB"/>
          </a:p>
        </p:txBody>
      </p:sp>
      <p:sp>
        <p:nvSpPr>
          <p:cNvPr id="6" name="Footer Placeholder 5">
            <a:extLst>
              <a:ext uri="{FF2B5EF4-FFF2-40B4-BE49-F238E27FC236}">
                <a16:creationId xmlns:a16="http://schemas.microsoft.com/office/drawing/2014/main" id="{51F90243-6942-F446-26ED-4D6BFFFE0D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9FD5AE-7849-6598-75C1-DF8D6E7A9902}"/>
              </a:ext>
            </a:extLst>
          </p:cNvPr>
          <p:cNvSpPr>
            <a:spLocks noGrp="1"/>
          </p:cNvSpPr>
          <p:nvPr>
            <p:ph type="sldNum" sz="quarter" idx="12"/>
          </p:nvPr>
        </p:nvSpPr>
        <p:spPr/>
        <p:txBody>
          <a:bodyPr/>
          <a:lstStyle/>
          <a:p>
            <a:fld id="{83FABE08-CD55-453E-8129-DDB677297E5A}" type="slidenum">
              <a:rPr lang="en-GB" smtClean="0"/>
              <a:t>‹#›</a:t>
            </a:fld>
            <a:endParaRPr lang="en-GB"/>
          </a:p>
        </p:txBody>
      </p:sp>
    </p:spTree>
    <p:extLst>
      <p:ext uri="{BB962C8B-B14F-4D97-AF65-F5344CB8AC3E}">
        <p14:creationId xmlns:p14="http://schemas.microsoft.com/office/powerpoint/2010/main" val="611238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04B6C-24BD-5648-4F93-5C7E819D6FD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1B0310B-7355-ECA6-628C-DBEA1A4598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9A6CBC7-A467-5994-F245-9496F826A6A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766956-7F53-EFF9-ED41-BDC0D5EFBE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F860405-5165-2C82-4FB0-4A6E54DA538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0DCC3DB-BFD1-4C35-298A-483AB33E2CB7}"/>
              </a:ext>
            </a:extLst>
          </p:cNvPr>
          <p:cNvSpPr>
            <a:spLocks noGrp="1"/>
          </p:cNvSpPr>
          <p:nvPr>
            <p:ph type="dt" sz="half" idx="10"/>
          </p:nvPr>
        </p:nvSpPr>
        <p:spPr/>
        <p:txBody>
          <a:bodyPr/>
          <a:lstStyle/>
          <a:p>
            <a:fld id="{D047B838-FCE4-4C9A-965E-0CCD982B51AA}" type="datetimeFigureOut">
              <a:rPr lang="en-GB" smtClean="0"/>
              <a:t>25/08/2026</a:t>
            </a:fld>
            <a:endParaRPr lang="en-GB"/>
          </a:p>
        </p:txBody>
      </p:sp>
      <p:sp>
        <p:nvSpPr>
          <p:cNvPr id="8" name="Footer Placeholder 7">
            <a:extLst>
              <a:ext uri="{FF2B5EF4-FFF2-40B4-BE49-F238E27FC236}">
                <a16:creationId xmlns:a16="http://schemas.microsoft.com/office/drawing/2014/main" id="{3FF79B05-809D-3AD5-D6A3-647931D275C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B051516-710E-68C9-235B-EE2650B111D8}"/>
              </a:ext>
            </a:extLst>
          </p:cNvPr>
          <p:cNvSpPr>
            <a:spLocks noGrp="1"/>
          </p:cNvSpPr>
          <p:nvPr>
            <p:ph type="sldNum" sz="quarter" idx="12"/>
          </p:nvPr>
        </p:nvSpPr>
        <p:spPr/>
        <p:txBody>
          <a:bodyPr/>
          <a:lstStyle/>
          <a:p>
            <a:fld id="{83FABE08-CD55-453E-8129-DDB677297E5A}" type="slidenum">
              <a:rPr lang="en-GB" smtClean="0"/>
              <a:t>‹#›</a:t>
            </a:fld>
            <a:endParaRPr lang="en-GB"/>
          </a:p>
        </p:txBody>
      </p:sp>
    </p:spTree>
    <p:extLst>
      <p:ext uri="{BB962C8B-B14F-4D97-AF65-F5344CB8AC3E}">
        <p14:creationId xmlns:p14="http://schemas.microsoft.com/office/powerpoint/2010/main" val="1230323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599F0-8D2D-B26C-4C7F-48D9BFC1FF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04834F5-33AF-2168-2E5E-70085081DCC4}"/>
              </a:ext>
            </a:extLst>
          </p:cNvPr>
          <p:cNvSpPr>
            <a:spLocks noGrp="1"/>
          </p:cNvSpPr>
          <p:nvPr>
            <p:ph type="dt" sz="half" idx="10"/>
          </p:nvPr>
        </p:nvSpPr>
        <p:spPr/>
        <p:txBody>
          <a:bodyPr/>
          <a:lstStyle/>
          <a:p>
            <a:fld id="{D047B838-FCE4-4C9A-965E-0CCD982B51AA}" type="datetimeFigureOut">
              <a:rPr lang="en-GB" smtClean="0"/>
              <a:t>25/08/2026</a:t>
            </a:fld>
            <a:endParaRPr lang="en-GB"/>
          </a:p>
        </p:txBody>
      </p:sp>
      <p:sp>
        <p:nvSpPr>
          <p:cNvPr id="4" name="Footer Placeholder 3">
            <a:extLst>
              <a:ext uri="{FF2B5EF4-FFF2-40B4-BE49-F238E27FC236}">
                <a16:creationId xmlns:a16="http://schemas.microsoft.com/office/drawing/2014/main" id="{457EA98C-1B27-7F22-7B6E-83C30DC7E90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76B35CC-E529-1456-CFCB-02AC7A897260}"/>
              </a:ext>
            </a:extLst>
          </p:cNvPr>
          <p:cNvSpPr>
            <a:spLocks noGrp="1"/>
          </p:cNvSpPr>
          <p:nvPr>
            <p:ph type="sldNum" sz="quarter" idx="12"/>
          </p:nvPr>
        </p:nvSpPr>
        <p:spPr/>
        <p:txBody>
          <a:bodyPr/>
          <a:lstStyle/>
          <a:p>
            <a:fld id="{83FABE08-CD55-453E-8129-DDB677297E5A}" type="slidenum">
              <a:rPr lang="en-GB" smtClean="0"/>
              <a:t>‹#›</a:t>
            </a:fld>
            <a:endParaRPr lang="en-GB"/>
          </a:p>
        </p:txBody>
      </p:sp>
    </p:spTree>
    <p:extLst>
      <p:ext uri="{BB962C8B-B14F-4D97-AF65-F5344CB8AC3E}">
        <p14:creationId xmlns:p14="http://schemas.microsoft.com/office/powerpoint/2010/main" val="296668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730699-2FC4-0F60-0E61-3B65BF7888DA}"/>
              </a:ext>
            </a:extLst>
          </p:cNvPr>
          <p:cNvSpPr>
            <a:spLocks noGrp="1"/>
          </p:cNvSpPr>
          <p:nvPr>
            <p:ph type="dt" sz="half" idx="10"/>
          </p:nvPr>
        </p:nvSpPr>
        <p:spPr/>
        <p:txBody>
          <a:bodyPr/>
          <a:lstStyle/>
          <a:p>
            <a:fld id="{D047B838-FCE4-4C9A-965E-0CCD982B51AA}" type="datetimeFigureOut">
              <a:rPr lang="en-GB" smtClean="0"/>
              <a:t>25/08/2026</a:t>
            </a:fld>
            <a:endParaRPr lang="en-GB"/>
          </a:p>
        </p:txBody>
      </p:sp>
      <p:sp>
        <p:nvSpPr>
          <p:cNvPr id="3" name="Footer Placeholder 2">
            <a:extLst>
              <a:ext uri="{FF2B5EF4-FFF2-40B4-BE49-F238E27FC236}">
                <a16:creationId xmlns:a16="http://schemas.microsoft.com/office/drawing/2014/main" id="{DE6E3D0D-1211-893C-08F2-17FE515084B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75EF8BE-BC72-C863-EFA9-0AE4DCDD1420}"/>
              </a:ext>
            </a:extLst>
          </p:cNvPr>
          <p:cNvSpPr>
            <a:spLocks noGrp="1"/>
          </p:cNvSpPr>
          <p:nvPr>
            <p:ph type="sldNum" sz="quarter" idx="12"/>
          </p:nvPr>
        </p:nvSpPr>
        <p:spPr/>
        <p:txBody>
          <a:bodyPr/>
          <a:lstStyle/>
          <a:p>
            <a:fld id="{83FABE08-CD55-453E-8129-DDB677297E5A}" type="slidenum">
              <a:rPr lang="en-GB" smtClean="0"/>
              <a:t>‹#›</a:t>
            </a:fld>
            <a:endParaRPr lang="en-GB"/>
          </a:p>
        </p:txBody>
      </p:sp>
    </p:spTree>
    <p:extLst>
      <p:ext uri="{BB962C8B-B14F-4D97-AF65-F5344CB8AC3E}">
        <p14:creationId xmlns:p14="http://schemas.microsoft.com/office/powerpoint/2010/main" val="3949189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EB165-DD98-5E1A-4941-ADD8006211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114E33C-6C60-138A-8884-1A311DF63C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AECD8A2-B614-2A56-DC04-929F0485D1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9690E2C-F398-90FF-B9F7-6A9FA3378EA4}"/>
              </a:ext>
            </a:extLst>
          </p:cNvPr>
          <p:cNvSpPr>
            <a:spLocks noGrp="1"/>
          </p:cNvSpPr>
          <p:nvPr>
            <p:ph type="dt" sz="half" idx="10"/>
          </p:nvPr>
        </p:nvSpPr>
        <p:spPr/>
        <p:txBody>
          <a:bodyPr/>
          <a:lstStyle/>
          <a:p>
            <a:fld id="{D047B838-FCE4-4C9A-965E-0CCD982B51AA}" type="datetimeFigureOut">
              <a:rPr lang="en-GB" smtClean="0"/>
              <a:t>25/08/2026</a:t>
            </a:fld>
            <a:endParaRPr lang="en-GB"/>
          </a:p>
        </p:txBody>
      </p:sp>
      <p:sp>
        <p:nvSpPr>
          <p:cNvPr id="6" name="Footer Placeholder 5">
            <a:extLst>
              <a:ext uri="{FF2B5EF4-FFF2-40B4-BE49-F238E27FC236}">
                <a16:creationId xmlns:a16="http://schemas.microsoft.com/office/drawing/2014/main" id="{28D23129-FCA3-F81F-F3C7-BBC0EACC31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800B3B-94BC-8531-AB4A-5A4DFE61F47D}"/>
              </a:ext>
            </a:extLst>
          </p:cNvPr>
          <p:cNvSpPr>
            <a:spLocks noGrp="1"/>
          </p:cNvSpPr>
          <p:nvPr>
            <p:ph type="sldNum" sz="quarter" idx="12"/>
          </p:nvPr>
        </p:nvSpPr>
        <p:spPr/>
        <p:txBody>
          <a:bodyPr/>
          <a:lstStyle/>
          <a:p>
            <a:fld id="{83FABE08-CD55-453E-8129-DDB677297E5A}" type="slidenum">
              <a:rPr lang="en-GB" smtClean="0"/>
              <a:t>‹#›</a:t>
            </a:fld>
            <a:endParaRPr lang="en-GB"/>
          </a:p>
        </p:txBody>
      </p:sp>
    </p:spTree>
    <p:extLst>
      <p:ext uri="{BB962C8B-B14F-4D97-AF65-F5344CB8AC3E}">
        <p14:creationId xmlns:p14="http://schemas.microsoft.com/office/powerpoint/2010/main" val="4293757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69A9C-B250-87FE-BA63-D39EEECD03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8B8C5CC-4631-2DBC-188A-7C2BE39F1B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CCA8757-25DA-5838-7023-0F01A7A532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8BC9E8-2C4C-483C-7963-C511D8A06C67}"/>
              </a:ext>
            </a:extLst>
          </p:cNvPr>
          <p:cNvSpPr>
            <a:spLocks noGrp="1"/>
          </p:cNvSpPr>
          <p:nvPr>
            <p:ph type="dt" sz="half" idx="10"/>
          </p:nvPr>
        </p:nvSpPr>
        <p:spPr/>
        <p:txBody>
          <a:bodyPr/>
          <a:lstStyle/>
          <a:p>
            <a:fld id="{D047B838-FCE4-4C9A-965E-0CCD982B51AA}" type="datetimeFigureOut">
              <a:rPr lang="en-GB" smtClean="0"/>
              <a:t>25/08/2026</a:t>
            </a:fld>
            <a:endParaRPr lang="en-GB"/>
          </a:p>
        </p:txBody>
      </p:sp>
      <p:sp>
        <p:nvSpPr>
          <p:cNvPr id="6" name="Footer Placeholder 5">
            <a:extLst>
              <a:ext uri="{FF2B5EF4-FFF2-40B4-BE49-F238E27FC236}">
                <a16:creationId xmlns:a16="http://schemas.microsoft.com/office/drawing/2014/main" id="{5F0FD1CF-BD2D-6AF6-EBC6-1127CF1567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FD3693-9B3D-958D-476A-F2E35A921C0F}"/>
              </a:ext>
            </a:extLst>
          </p:cNvPr>
          <p:cNvSpPr>
            <a:spLocks noGrp="1"/>
          </p:cNvSpPr>
          <p:nvPr>
            <p:ph type="sldNum" sz="quarter" idx="12"/>
          </p:nvPr>
        </p:nvSpPr>
        <p:spPr/>
        <p:txBody>
          <a:bodyPr/>
          <a:lstStyle/>
          <a:p>
            <a:fld id="{83FABE08-CD55-453E-8129-DDB677297E5A}" type="slidenum">
              <a:rPr lang="en-GB" smtClean="0"/>
              <a:t>‹#›</a:t>
            </a:fld>
            <a:endParaRPr lang="en-GB"/>
          </a:p>
        </p:txBody>
      </p:sp>
    </p:spTree>
    <p:extLst>
      <p:ext uri="{BB962C8B-B14F-4D97-AF65-F5344CB8AC3E}">
        <p14:creationId xmlns:p14="http://schemas.microsoft.com/office/powerpoint/2010/main" val="2392831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3E3A2-BCE2-10DF-7A23-C00CA145F0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3CA645-104E-A821-1745-EE250C6EC4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978655-B2AC-3481-CB7A-05F5A8A915FC}"/>
              </a:ext>
            </a:extLst>
          </p:cNvPr>
          <p:cNvSpPr>
            <a:spLocks noGrp="1"/>
          </p:cNvSpPr>
          <p:nvPr>
            <p:ph type="dt" sz="half" idx="10"/>
          </p:nvPr>
        </p:nvSpPr>
        <p:spPr/>
        <p:txBody>
          <a:bodyPr/>
          <a:lstStyle/>
          <a:p>
            <a:fld id="{D047B838-FCE4-4C9A-965E-0CCD982B51AA}" type="datetimeFigureOut">
              <a:rPr lang="en-GB" smtClean="0"/>
              <a:t>25/08/2026</a:t>
            </a:fld>
            <a:endParaRPr lang="en-GB"/>
          </a:p>
        </p:txBody>
      </p:sp>
      <p:sp>
        <p:nvSpPr>
          <p:cNvPr id="5" name="Footer Placeholder 4">
            <a:extLst>
              <a:ext uri="{FF2B5EF4-FFF2-40B4-BE49-F238E27FC236}">
                <a16:creationId xmlns:a16="http://schemas.microsoft.com/office/drawing/2014/main" id="{F9AA0149-AE45-17B5-0BF8-6EEE3306E8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D3F014-58BB-7C27-BBFF-569402854FEC}"/>
              </a:ext>
            </a:extLst>
          </p:cNvPr>
          <p:cNvSpPr>
            <a:spLocks noGrp="1"/>
          </p:cNvSpPr>
          <p:nvPr>
            <p:ph type="sldNum" sz="quarter" idx="12"/>
          </p:nvPr>
        </p:nvSpPr>
        <p:spPr/>
        <p:txBody>
          <a:bodyPr/>
          <a:lstStyle/>
          <a:p>
            <a:fld id="{83FABE08-CD55-453E-8129-DDB677297E5A}" type="slidenum">
              <a:rPr lang="en-GB" smtClean="0"/>
              <a:t>‹#›</a:t>
            </a:fld>
            <a:endParaRPr lang="en-GB"/>
          </a:p>
        </p:txBody>
      </p:sp>
    </p:spTree>
    <p:extLst>
      <p:ext uri="{BB962C8B-B14F-4D97-AF65-F5344CB8AC3E}">
        <p14:creationId xmlns:p14="http://schemas.microsoft.com/office/powerpoint/2010/main" val="4190205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0DB644C-6ED7-8853-A5E6-50EC8A2BE49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BE4A56-D716-3C91-C13E-A3C1C53758B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D14282-EEA2-ECE5-E150-6E9E7AC0C08C}"/>
              </a:ext>
            </a:extLst>
          </p:cNvPr>
          <p:cNvSpPr>
            <a:spLocks noGrp="1"/>
          </p:cNvSpPr>
          <p:nvPr>
            <p:ph type="dt" sz="half" idx="10"/>
          </p:nvPr>
        </p:nvSpPr>
        <p:spPr/>
        <p:txBody>
          <a:bodyPr/>
          <a:lstStyle/>
          <a:p>
            <a:fld id="{D047B838-FCE4-4C9A-965E-0CCD982B51AA}" type="datetimeFigureOut">
              <a:rPr lang="en-GB" smtClean="0"/>
              <a:t>25/08/2026</a:t>
            </a:fld>
            <a:endParaRPr lang="en-GB"/>
          </a:p>
        </p:txBody>
      </p:sp>
      <p:sp>
        <p:nvSpPr>
          <p:cNvPr id="5" name="Footer Placeholder 4">
            <a:extLst>
              <a:ext uri="{FF2B5EF4-FFF2-40B4-BE49-F238E27FC236}">
                <a16:creationId xmlns:a16="http://schemas.microsoft.com/office/drawing/2014/main" id="{E3D6B180-08B2-0258-AE40-AFF7E5291A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35E29-9EDF-331E-F279-A0AF1E6572ED}"/>
              </a:ext>
            </a:extLst>
          </p:cNvPr>
          <p:cNvSpPr>
            <a:spLocks noGrp="1"/>
          </p:cNvSpPr>
          <p:nvPr>
            <p:ph type="sldNum" sz="quarter" idx="12"/>
          </p:nvPr>
        </p:nvSpPr>
        <p:spPr/>
        <p:txBody>
          <a:bodyPr/>
          <a:lstStyle/>
          <a:p>
            <a:fld id="{83FABE08-CD55-453E-8129-DDB677297E5A}" type="slidenum">
              <a:rPr lang="en-GB" smtClean="0"/>
              <a:t>‹#›</a:t>
            </a:fld>
            <a:endParaRPr lang="en-GB"/>
          </a:p>
        </p:txBody>
      </p:sp>
    </p:spTree>
    <p:extLst>
      <p:ext uri="{BB962C8B-B14F-4D97-AF65-F5344CB8AC3E}">
        <p14:creationId xmlns:p14="http://schemas.microsoft.com/office/powerpoint/2010/main" val="312461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553F21-4EB9-161E-C61A-13F20E16F0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27A92C-A8D0-4C2A-E18B-A04FCF5C08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F32B28-F692-A7CD-CB31-F201B91A20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047B838-FCE4-4C9A-965E-0CCD982B51AA}" type="datetimeFigureOut">
              <a:rPr lang="en-GB" smtClean="0"/>
              <a:t>25/08/2026</a:t>
            </a:fld>
            <a:endParaRPr lang="en-GB"/>
          </a:p>
        </p:txBody>
      </p:sp>
      <p:sp>
        <p:nvSpPr>
          <p:cNvPr id="5" name="Footer Placeholder 4">
            <a:extLst>
              <a:ext uri="{FF2B5EF4-FFF2-40B4-BE49-F238E27FC236}">
                <a16:creationId xmlns:a16="http://schemas.microsoft.com/office/drawing/2014/main" id="{E6189257-1D28-7718-C847-6032CB396B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582FF2C-68F3-83D4-D404-DD34758409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3FABE08-CD55-453E-8129-DDB677297E5A}" type="slidenum">
              <a:rPr lang="en-GB" smtClean="0"/>
              <a:t>‹#›</a:t>
            </a:fld>
            <a:endParaRPr lang="en-GB"/>
          </a:p>
        </p:txBody>
      </p:sp>
    </p:spTree>
    <p:extLst>
      <p:ext uri="{BB962C8B-B14F-4D97-AF65-F5344CB8AC3E}">
        <p14:creationId xmlns:p14="http://schemas.microsoft.com/office/powerpoint/2010/main" val="37302130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eet the Teacher Tips &amp; Ideas - Cara Carroll">
            <a:extLst>
              <a:ext uri="{FF2B5EF4-FFF2-40B4-BE49-F238E27FC236}">
                <a16:creationId xmlns:a16="http://schemas.microsoft.com/office/drawing/2014/main" id="{1FFBFBBA-D86F-6C73-7F72-6565BF752A50}"/>
              </a:ext>
            </a:extLst>
          </p:cNvPr>
          <p:cNvPicPr>
            <a:picLocks noChangeAspect="1"/>
          </p:cNvPicPr>
          <p:nvPr/>
        </p:nvPicPr>
        <p:blipFill>
          <a:blip r:embed="rId2"/>
          <a:srcRect t="7884" b="22215"/>
          <a:stretch>
            <a:fillRect/>
          </a:stretch>
        </p:blipFill>
        <p:spPr>
          <a:xfrm>
            <a:off x="1522833" y="1709505"/>
            <a:ext cx="9146334" cy="3438990"/>
          </a:xfrm>
          <a:prstGeom prst="rect">
            <a:avLst/>
          </a:prstGeom>
        </p:spPr>
      </p:pic>
    </p:spTree>
    <p:extLst>
      <p:ext uri="{BB962C8B-B14F-4D97-AF65-F5344CB8AC3E}">
        <p14:creationId xmlns:p14="http://schemas.microsoft.com/office/powerpoint/2010/main" val="9277207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5">
            <a:extLst>
              <a:ext uri="{FF2B5EF4-FFF2-40B4-BE49-F238E27FC236}">
                <a16:creationId xmlns:a16="http://schemas.microsoft.com/office/drawing/2014/main" id="{83CDA5E8-EA22-4C57-A96E-66A715BEF0C3}"/>
              </a:ext>
            </a:extLst>
          </p:cNvPr>
          <p:cNvSpPr>
            <a:spLocks noChangeArrowheads="1"/>
          </p:cNvSpPr>
          <p:nvPr/>
        </p:nvSpPr>
        <p:spPr bwMode="auto">
          <a:xfrm>
            <a:off x="1961322" y="493237"/>
            <a:ext cx="849623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4400" b="0" i="0" u="sng" strike="noStrike" cap="none" normalizeH="0" baseline="0" dirty="0">
                <a:ln>
                  <a:noFill/>
                </a:ln>
                <a:solidFill>
                  <a:srgbClr val="0560AD"/>
                </a:solidFill>
                <a:effectLst/>
                <a:latin typeface="Comic Sans MS" panose="030F0702030302020204" pitchFamily="66" charset="0"/>
                <a:ea typeface="Times New Roman" panose="02020603050405020304" pitchFamily="18" charset="0"/>
                <a:cs typeface="Times New Roman" panose="02020603050405020304" pitchFamily="18" charset="0"/>
              </a:rPr>
              <a:t>Welcome to Year 4 -</a:t>
            </a:r>
            <a:r>
              <a:rPr kumimoji="0" lang="en-GB" altLang="en-US" sz="4400" b="0" i="0" u="sng" strike="noStrike" cap="none" normalizeH="0" baseline="0" dirty="0">
                <a:ln>
                  <a:noFill/>
                </a:ln>
                <a:solidFill>
                  <a:srgbClr val="0560AD"/>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GB" altLang="en-US" sz="4400" b="0" i="0" u="sng" strike="noStrike" cap="none" normalizeH="0" baseline="0" dirty="0">
                <a:ln>
                  <a:noFill/>
                </a:ln>
                <a:solidFill>
                  <a:srgbClr val="0560AD"/>
                </a:solidFill>
                <a:effectLst/>
                <a:latin typeface="Comic Sans MS" panose="030F0702030302020204" pitchFamily="66" charset="0"/>
                <a:ea typeface="Times New Roman" panose="02020603050405020304" pitchFamily="18" charset="0"/>
                <a:cs typeface="Times New Roman" panose="02020603050405020304" pitchFamily="18" charset="0"/>
              </a:rPr>
              <a:t> Bee class</a:t>
            </a:r>
            <a:r>
              <a:rPr kumimoji="0" lang="en-GB" altLang="en-US" sz="3200" b="0" i="0" u="sng" strike="noStrike" cap="none" normalizeH="0" baseline="0" dirty="0">
                <a:ln>
                  <a:noFill/>
                </a:ln>
                <a:solidFill>
                  <a:srgbClr val="0560AD"/>
                </a:solidFill>
                <a:effectLst/>
                <a:latin typeface="Comic Sans MS" panose="030F0702030302020204" pitchFamily="66" charset="0"/>
                <a:ea typeface="Times New Roman" panose="02020603050405020304" pitchFamily="18" charset="0"/>
                <a:cs typeface="Times New Roman" panose="02020603050405020304" pitchFamily="18" charset="0"/>
              </a:rPr>
              <a:t>!</a:t>
            </a:r>
            <a:r>
              <a:rPr kumimoji="0" lang="en-GB" altLang="en-US" sz="2700" b="0" i="0" u="sng" strike="noStrike" cap="none" normalizeH="0" baseline="0" dirty="0">
                <a:ln>
                  <a:noFill/>
                </a:ln>
                <a:solidFill>
                  <a:srgbClr val="0560AD"/>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1028" name="Picture 2" descr="Bulgarian National English Spelling Bee Competition 2018 | U.S. Embassy in  Bulgaria">
            <a:extLst>
              <a:ext uri="{FF2B5EF4-FFF2-40B4-BE49-F238E27FC236}">
                <a16:creationId xmlns:a16="http://schemas.microsoft.com/office/drawing/2014/main" id="{FCE2C265-E50E-4BA1-B576-9D2A8CED8D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023" y="2060191"/>
            <a:ext cx="4113370" cy="30556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CB8DFB94-45F5-48DB-AB87-14F0301D8125}"/>
              </a:ext>
            </a:extLst>
          </p:cNvPr>
          <p:cNvSpPr txBox="1"/>
          <p:nvPr/>
        </p:nvSpPr>
        <p:spPr>
          <a:xfrm>
            <a:off x="4432393" y="1945738"/>
            <a:ext cx="7759607" cy="4154984"/>
          </a:xfrm>
          <a:prstGeom prst="rect">
            <a:avLst/>
          </a:prstGeom>
          <a:noFill/>
        </p:spPr>
        <p:txBody>
          <a:bodyPr wrap="square" rtlCol="0">
            <a:spAutoFit/>
          </a:bodyPr>
          <a:lstStyle/>
          <a:p>
            <a:r>
              <a:rPr lang="en-GB" sz="3200" dirty="0">
                <a:solidFill>
                  <a:schemeClr val="accent1">
                    <a:lumMod val="75000"/>
                  </a:schemeClr>
                </a:solidFill>
                <a:latin typeface="Comic Sans MS" panose="030F0702030302020204" pitchFamily="66" charset="0"/>
              </a:rPr>
              <a:t>Mr. Christofa (Class Teacher)</a:t>
            </a:r>
          </a:p>
          <a:p>
            <a:r>
              <a:rPr lang="en-GB" sz="3200" dirty="0">
                <a:solidFill>
                  <a:schemeClr val="accent1">
                    <a:lumMod val="75000"/>
                  </a:schemeClr>
                </a:solidFill>
                <a:latin typeface="Comic Sans MS" panose="030F0702030302020204" pitchFamily="66" charset="0"/>
              </a:rPr>
              <a:t>Mrs. Lawry (Class Teacher- Thurs mornings)</a:t>
            </a:r>
          </a:p>
          <a:p>
            <a:r>
              <a:rPr lang="en-GB" sz="3200" dirty="0">
                <a:solidFill>
                  <a:schemeClr val="accent1">
                    <a:lumMod val="75000"/>
                  </a:schemeClr>
                </a:solidFill>
                <a:latin typeface="Comic Sans MS" panose="030F0702030302020204" pitchFamily="66" charset="0"/>
              </a:rPr>
              <a:t>Mrs Kendall (LSA- Mornings)</a:t>
            </a:r>
          </a:p>
          <a:p>
            <a:r>
              <a:rPr lang="en-GB" sz="3200" dirty="0">
                <a:solidFill>
                  <a:schemeClr val="accent1">
                    <a:lumMod val="75000"/>
                  </a:schemeClr>
                </a:solidFill>
                <a:latin typeface="Comic Sans MS" panose="030F0702030302020204" pitchFamily="66" charset="0"/>
              </a:rPr>
              <a:t>Mrs Greenwood (LSA- Afternoons)</a:t>
            </a:r>
          </a:p>
          <a:p>
            <a:endParaRPr lang="en-GB" sz="3200" dirty="0">
              <a:solidFill>
                <a:schemeClr val="accent1">
                  <a:lumMod val="75000"/>
                </a:schemeClr>
              </a:solidFill>
              <a:latin typeface="Comic Sans MS" panose="030F0702030302020204" pitchFamily="66" charset="0"/>
            </a:endParaRPr>
          </a:p>
          <a:p>
            <a:pPr algn="ctr"/>
            <a:r>
              <a:rPr lang="en-GB" sz="3600" b="1" u="sng" dirty="0">
                <a:solidFill>
                  <a:schemeClr val="accent1">
                    <a:lumMod val="75000"/>
                  </a:schemeClr>
                </a:solidFill>
                <a:latin typeface="Comic Sans MS" panose="030F0702030302020204" pitchFamily="66" charset="0"/>
              </a:rPr>
              <a:t>Thank you for coming this afternoon</a:t>
            </a:r>
          </a:p>
        </p:txBody>
      </p:sp>
    </p:spTree>
    <p:extLst>
      <p:ext uri="{BB962C8B-B14F-4D97-AF65-F5344CB8AC3E}">
        <p14:creationId xmlns:p14="http://schemas.microsoft.com/office/powerpoint/2010/main" val="1922258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C087B-E8B0-47A3-8DEA-6FACF59AD2B0}"/>
              </a:ext>
            </a:extLst>
          </p:cNvPr>
          <p:cNvSpPr>
            <a:spLocks noGrp="1"/>
          </p:cNvSpPr>
          <p:nvPr>
            <p:ph type="title"/>
          </p:nvPr>
        </p:nvSpPr>
        <p:spPr/>
        <p:txBody>
          <a:bodyPr/>
          <a:lstStyle/>
          <a:p>
            <a:r>
              <a:rPr lang="en-GB" dirty="0"/>
              <a:t>Mr Christofa</a:t>
            </a:r>
          </a:p>
        </p:txBody>
      </p:sp>
      <p:sp>
        <p:nvSpPr>
          <p:cNvPr id="3" name="Content Placeholder 2">
            <a:extLst>
              <a:ext uri="{FF2B5EF4-FFF2-40B4-BE49-F238E27FC236}">
                <a16:creationId xmlns:a16="http://schemas.microsoft.com/office/drawing/2014/main" id="{41C45529-A7C4-4D45-8B47-17924DD0953D}"/>
              </a:ext>
            </a:extLst>
          </p:cNvPr>
          <p:cNvSpPr>
            <a:spLocks noGrp="1"/>
          </p:cNvSpPr>
          <p:nvPr>
            <p:ph idx="1"/>
          </p:nvPr>
        </p:nvSpPr>
        <p:spPr>
          <a:xfrm>
            <a:off x="626325" y="1691810"/>
            <a:ext cx="11149361" cy="4351338"/>
          </a:xfrm>
        </p:spPr>
        <p:txBody>
          <a:bodyPr>
            <a:normAutofit/>
          </a:bodyPr>
          <a:lstStyle/>
          <a:p>
            <a:r>
              <a:rPr lang="en-GB" sz="2400" dirty="0"/>
              <a:t>Been teaching for 11+ years</a:t>
            </a:r>
          </a:p>
          <a:p>
            <a:r>
              <a:rPr lang="en-GB" sz="2400" dirty="0"/>
              <a:t>Been at Langrish for 2 years, but taught in a variety of contexts and demographics </a:t>
            </a:r>
          </a:p>
          <a:p>
            <a:r>
              <a:rPr lang="en-GB" sz="2400" dirty="0"/>
              <a:t>I live in Havant with my partner, dog and cat </a:t>
            </a:r>
          </a:p>
          <a:p>
            <a:r>
              <a:rPr lang="en-GB" sz="2400" dirty="0"/>
              <a:t>Separate to my job as a teacher, I am also the subject lead of English and PSHE, I lead the school parliament (including running four of the school parliament groups) and I am the Deputy Head teacher, so lots of responsibilities! </a:t>
            </a:r>
            <a:endParaRPr lang="en-GB" dirty="0"/>
          </a:p>
        </p:txBody>
      </p:sp>
    </p:spTree>
    <p:extLst>
      <p:ext uri="{BB962C8B-B14F-4D97-AF65-F5344CB8AC3E}">
        <p14:creationId xmlns:p14="http://schemas.microsoft.com/office/powerpoint/2010/main" val="1844375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FDBD8-EB21-4881-9E2C-B09F1D99CD95}"/>
              </a:ext>
            </a:extLst>
          </p:cNvPr>
          <p:cNvSpPr>
            <a:spLocks noGrp="1"/>
          </p:cNvSpPr>
          <p:nvPr>
            <p:ph type="title"/>
          </p:nvPr>
        </p:nvSpPr>
        <p:spPr>
          <a:xfrm>
            <a:off x="838200" y="97496"/>
            <a:ext cx="10515600" cy="827571"/>
          </a:xfrm>
        </p:spPr>
        <p:txBody>
          <a:bodyPr/>
          <a:lstStyle/>
          <a:p>
            <a:r>
              <a:rPr lang="en-GB" dirty="0"/>
              <a:t>My classroom ethos</a:t>
            </a:r>
          </a:p>
        </p:txBody>
      </p:sp>
      <p:sp>
        <p:nvSpPr>
          <p:cNvPr id="3" name="Content Placeholder 2">
            <a:extLst>
              <a:ext uri="{FF2B5EF4-FFF2-40B4-BE49-F238E27FC236}">
                <a16:creationId xmlns:a16="http://schemas.microsoft.com/office/drawing/2014/main" id="{E373AAED-6BAE-432B-855C-A8A99FF11705}"/>
              </a:ext>
            </a:extLst>
          </p:cNvPr>
          <p:cNvSpPr>
            <a:spLocks noGrp="1"/>
          </p:cNvSpPr>
          <p:nvPr>
            <p:ph idx="1"/>
          </p:nvPr>
        </p:nvSpPr>
        <p:spPr>
          <a:xfrm>
            <a:off x="838200" y="1033670"/>
            <a:ext cx="10515600" cy="5459205"/>
          </a:xfrm>
        </p:spPr>
        <p:txBody>
          <a:bodyPr>
            <a:normAutofit fontScale="85000" lnSpcReduction="20000"/>
          </a:bodyPr>
          <a:lstStyle/>
          <a:p>
            <a:r>
              <a:rPr lang="en-GB" sz="2400" dirty="0">
                <a:latin typeface="Calibri" panose="020F0502020204030204" pitchFamily="34" charset="0"/>
                <a:cs typeface="Calibri" panose="020F0502020204030204" pitchFamily="34" charset="0"/>
              </a:rPr>
              <a:t>We will treat every child as if they are the next Einstein  - all children are BRILLIANT at something</a:t>
            </a:r>
          </a:p>
          <a:p>
            <a:r>
              <a:rPr lang="en-GB" sz="2400" dirty="0">
                <a:latin typeface="Calibri" panose="020F0502020204030204" pitchFamily="34" charset="0"/>
                <a:cs typeface="Calibri" panose="020F0502020204030204" pitchFamily="34" charset="0"/>
              </a:rPr>
              <a:t>In Education, we give children knowledge as well as teach how to learn (give them the skills)</a:t>
            </a:r>
          </a:p>
          <a:p>
            <a:r>
              <a:rPr lang="en-GB" sz="2400" dirty="0">
                <a:latin typeface="Calibri" panose="020F0502020204030204" pitchFamily="34" charset="0"/>
                <a:cs typeface="Calibri" panose="020F0502020204030204" pitchFamily="34" charset="0"/>
              </a:rPr>
              <a:t>We believe in children having self-confidence and knowing what to do when does build confidence </a:t>
            </a:r>
          </a:p>
          <a:p>
            <a:r>
              <a:rPr lang="en-GB" sz="2400" dirty="0">
                <a:latin typeface="Calibri" panose="020F0502020204030204" pitchFamily="34" charset="0"/>
                <a:cs typeface="Calibri" panose="020F0502020204030204" pitchFamily="34" charset="0"/>
              </a:rPr>
              <a:t>Our class learning behaviours have been chosen and are up on display, have a look now… </a:t>
            </a:r>
          </a:p>
          <a:p>
            <a:r>
              <a:rPr lang="en-GB" sz="2400" dirty="0">
                <a:latin typeface="Calibri" panose="020F0502020204030204" pitchFamily="34" charset="0"/>
                <a:cs typeface="Calibri" panose="020F0502020204030204" pitchFamily="34" charset="0"/>
              </a:rPr>
              <a:t>Reading is the most crucial part of education; “being </a:t>
            </a:r>
            <a:r>
              <a:rPr lang="en-GB" sz="2400" dirty="0" err="1">
                <a:latin typeface="Calibri" panose="020F0502020204030204" pitchFamily="34" charset="0"/>
                <a:cs typeface="Calibri" panose="020F0502020204030204" pitchFamily="34" charset="0"/>
              </a:rPr>
              <a:t>fuctionally</a:t>
            </a:r>
            <a:r>
              <a:rPr lang="en-GB" sz="2400" dirty="0">
                <a:latin typeface="Calibri" panose="020F0502020204030204" pitchFamily="34" charset="0"/>
                <a:cs typeface="Calibri" panose="020F0502020204030204" pitchFamily="34" charset="0"/>
              </a:rPr>
              <a:t> literate is one of the greatest gifts we can provide for our children, as it not only opens up other areas of the curriculum  - the rich tapestries of stories that make up the other subjects – it also provides a vast number of opportunities for them”.  Having a joy of reading in primary school is used to measure a child’s success in future life. </a:t>
            </a:r>
          </a:p>
          <a:p>
            <a:r>
              <a:rPr lang="en-GB" sz="2400" dirty="0">
                <a:latin typeface="Calibri" panose="020F0502020204030204" pitchFamily="34" charset="0"/>
                <a:cs typeface="Calibri" panose="020F0502020204030204" pitchFamily="34" charset="0"/>
              </a:rPr>
              <a:t>We have a lot to cover this year – our days will have a high pace and children encouraged to use their time wisely e.g. I tell them that if they are sat there doing nothing or just chatting then it makes me anxious and there’s something they should be doing – from reading quietly, practicing spelling, learning times tables, completing their reading record, to name a few…..  There are plenty of times for chatting – in lessons (directed), paired work etc,  but there is a distinction between play time  -  a chance to run about with your friends, run around, chat about your weekends, eat snacks etc and lesson time.</a:t>
            </a:r>
          </a:p>
          <a:p>
            <a:r>
              <a:rPr lang="en-GB" sz="2400" dirty="0">
                <a:latin typeface="Calibri" panose="020F0502020204030204" pitchFamily="34" charset="0"/>
                <a:cs typeface="Calibri" panose="020F0502020204030204" pitchFamily="34" charset="0"/>
              </a:rPr>
              <a:t>Going to the toilet – This should only be happening at break tine and lunch time because learning is crucial</a:t>
            </a:r>
          </a:p>
        </p:txBody>
      </p:sp>
    </p:spTree>
    <p:extLst>
      <p:ext uri="{BB962C8B-B14F-4D97-AF65-F5344CB8AC3E}">
        <p14:creationId xmlns:p14="http://schemas.microsoft.com/office/powerpoint/2010/main" val="337693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ipe(down)">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down)">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barn(inVertical)">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wipe(down)">
                                      <p:cBhvr>
                                        <p:cTn id="36" dur="5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C94B48-0C37-4CAF-A95F-A16E555E9AB1}"/>
              </a:ext>
            </a:extLst>
          </p:cNvPr>
          <p:cNvSpPr/>
          <p:nvPr/>
        </p:nvSpPr>
        <p:spPr>
          <a:xfrm>
            <a:off x="651164" y="386725"/>
            <a:ext cx="10224654" cy="5543569"/>
          </a:xfrm>
          <a:prstGeom prst="rect">
            <a:avLst/>
          </a:prstGeom>
        </p:spPr>
        <p:txBody>
          <a:bodyPr wrap="square">
            <a:spAutoFit/>
          </a:bodyPr>
          <a:lstStyle/>
          <a:p>
            <a:pPr>
              <a:lnSpc>
                <a:spcPct val="107000"/>
              </a:lnSpc>
              <a:spcBef>
                <a:spcPts val="1200"/>
              </a:spcBef>
              <a:spcAft>
                <a:spcPts val="1200"/>
              </a:spcAft>
            </a:pPr>
            <a:r>
              <a:rPr lang="en-GB" sz="2000" b="1" u="sng"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What to bring to school:</a:t>
            </a:r>
            <a:endParaRPr lang="en-GB" sz="1400" b="1"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Bef>
                <a:spcPts val="1200"/>
              </a:spcBef>
              <a:spcAft>
                <a:spcPts val="1200"/>
              </a:spcAft>
            </a:pPr>
            <a:r>
              <a:rPr lang="en-GB" sz="2000"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Pencil case (sensible size - no suitcases!) with sharp pencils (no clicking pencil pens), blue writing pen (if you have a pen licence), 2 whiteboard pens (they run out fast), rubber, sharpener that catches </a:t>
            </a:r>
            <a:r>
              <a:rPr lang="en-GB" sz="2000" dirty="0" err="1">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sharpenings</a:t>
            </a:r>
            <a:r>
              <a:rPr lang="en-GB" sz="2000"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 ruler, selection of colouring pencils, red pen, highlighter and a glue stick. </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Bef>
                <a:spcPts val="1200"/>
              </a:spcBef>
              <a:spcAft>
                <a:spcPts val="1200"/>
              </a:spcAft>
            </a:pPr>
            <a:r>
              <a:rPr lang="en-GB" sz="2000"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School bag - not too large (our cloakroom is small!)</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Bef>
                <a:spcPts val="1200"/>
              </a:spcBef>
              <a:spcAft>
                <a:spcPts val="1200"/>
              </a:spcAft>
            </a:pPr>
            <a:r>
              <a:rPr lang="en-GB" sz="2000"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Waterproof coat (when needed)</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Bef>
                <a:spcPts val="1200"/>
              </a:spcBef>
              <a:spcAft>
                <a:spcPts val="1200"/>
              </a:spcAft>
            </a:pPr>
            <a:r>
              <a:rPr lang="en-GB" sz="2000"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Reading record &amp; book they are reading</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Bef>
                <a:spcPts val="1200"/>
              </a:spcBef>
              <a:spcAft>
                <a:spcPts val="1200"/>
              </a:spcAft>
            </a:pPr>
            <a:r>
              <a:rPr lang="en-GB" sz="2000"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Water bottle – not metal and one that doesn’t leak easily</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Bef>
                <a:spcPts val="1200"/>
              </a:spcBef>
              <a:spcAft>
                <a:spcPts val="1200"/>
              </a:spcAft>
            </a:pPr>
            <a:r>
              <a:rPr lang="en-GB" sz="2000"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Welly boots - we will let you know when they are needed (see class webpage for updates)</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57966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barn(inVertical)">
                                      <p:cBhvr>
                                        <p:cTn id="14" dur="500"/>
                                        <p:tgtEl>
                                          <p:spTgt spid="2">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wipe(down)">
                                      <p:cBhvr>
                                        <p:cTn id="19" dur="500"/>
                                        <p:tgtEl>
                                          <p:spTgt spid="2">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additive="base">
                                        <p:cTn id="24"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Effect transition="in" filter="circle(in)">
                                      <p:cBhvr>
                                        <p:cTn id="30" dur="2000"/>
                                        <p:tgtEl>
                                          <p:spTgt spid="2">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 calcmode="lin" valueType="num">
                                      <p:cBhvr additive="base">
                                        <p:cTn id="3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F84CF50-24F6-4E3A-AC1B-B3E978E3F505}"/>
              </a:ext>
            </a:extLst>
          </p:cNvPr>
          <p:cNvSpPr/>
          <p:nvPr/>
        </p:nvSpPr>
        <p:spPr>
          <a:xfrm>
            <a:off x="350081" y="239460"/>
            <a:ext cx="10889672" cy="4009046"/>
          </a:xfrm>
          <a:prstGeom prst="rect">
            <a:avLst/>
          </a:prstGeom>
        </p:spPr>
        <p:txBody>
          <a:bodyPr wrap="square">
            <a:spAutoFit/>
          </a:bodyPr>
          <a:lstStyle/>
          <a:p>
            <a:pPr>
              <a:lnSpc>
                <a:spcPct val="107000"/>
              </a:lnSpc>
              <a:spcBef>
                <a:spcPts val="995"/>
              </a:spcBef>
              <a:spcAft>
                <a:spcPts val="995"/>
              </a:spcAft>
            </a:pPr>
            <a:r>
              <a:rPr lang="en-GB" sz="3200" u="sng" dirty="0">
                <a:solidFill>
                  <a:srgbClr val="0560AD"/>
                </a:solidFill>
                <a:effectLst/>
                <a:latin typeface="Comic Sans MS" panose="030F0702030302020204" pitchFamily="66" charset="0"/>
                <a:ea typeface="Times New Roman" panose="02020603050405020304" pitchFamily="18" charset="0"/>
                <a:cs typeface="Times New Roman" panose="02020603050405020304" pitchFamily="18" charset="0"/>
              </a:rPr>
              <a:t>What to expect from Year 4</a:t>
            </a:r>
            <a:endParaRPr lang="en-GB" sz="1200" u="sng" dirty="0">
              <a:latin typeface="Comic Sans MS" panose="030F0702030302020204" pitchFamily="66" charset="0"/>
              <a:ea typeface="Times New Roman" panose="02020603050405020304" pitchFamily="18" charset="0"/>
              <a:cs typeface="Times New Roman" panose="02020603050405020304" pitchFamily="18" charset="0"/>
            </a:endParaRPr>
          </a:p>
          <a:p>
            <a:pPr>
              <a:lnSpc>
                <a:spcPct val="107000"/>
              </a:lnSpc>
              <a:spcBef>
                <a:spcPts val="995"/>
              </a:spcBef>
              <a:spcAft>
                <a:spcPts val="995"/>
              </a:spcAft>
            </a:pPr>
            <a:r>
              <a:rPr lang="en-GB" sz="1600" b="1"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Class web-page</a:t>
            </a:r>
            <a:r>
              <a:rPr lang="en-GB" sz="1600"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 will be added to every week, and I will set home learning, include updates of learning from that week in school, and updates on dates coming up.  There are also useful links to websites and letters e.g. curriculum newsletter for each  half term. </a:t>
            </a:r>
          </a:p>
          <a:p>
            <a:pPr>
              <a:lnSpc>
                <a:spcPct val="107000"/>
              </a:lnSpc>
              <a:spcBef>
                <a:spcPts val="995"/>
              </a:spcBef>
              <a:spcAft>
                <a:spcPts val="995"/>
              </a:spcAft>
            </a:pPr>
            <a:r>
              <a:rPr lang="en-GB" sz="1600" b="1" dirty="0">
                <a:solidFill>
                  <a:srgbClr val="444444"/>
                </a:solidFill>
                <a:effectLst/>
                <a:latin typeface="Comic Sans MS" panose="030F0702030302020204" pitchFamily="66" charset="0"/>
                <a:ea typeface="Calibri" panose="020F0502020204030204" pitchFamily="34" charset="0"/>
                <a:cs typeface="Times New Roman" panose="02020603050405020304" pitchFamily="18" charset="0"/>
              </a:rPr>
              <a:t>Home learning</a:t>
            </a:r>
            <a:r>
              <a:rPr lang="en-GB" sz="1600" dirty="0">
                <a:solidFill>
                  <a:srgbClr val="444444"/>
                </a:solidFill>
                <a:effectLst/>
                <a:latin typeface="Comic Sans MS" panose="030F0702030302020204" pitchFamily="66" charset="0"/>
                <a:ea typeface="Calibri" panose="020F0502020204030204" pitchFamily="34" charset="0"/>
                <a:cs typeface="Times New Roman" panose="02020603050405020304" pitchFamily="18" charset="0"/>
              </a:rPr>
              <a:t> – House points will be given to those who complete </a:t>
            </a:r>
            <a:r>
              <a:rPr lang="en-GB" sz="1600" dirty="0">
                <a:solidFill>
                  <a:srgbClr val="444444"/>
                </a:solidFill>
                <a:latin typeface="Comic Sans MS" panose="030F0702030302020204" pitchFamily="66" charset="0"/>
                <a:ea typeface="Calibri" panose="020F0502020204030204" pitchFamily="34" charset="0"/>
                <a:cs typeface="Times New Roman" panose="02020603050405020304" pitchFamily="18" charset="0"/>
              </a:rPr>
              <a:t>homework. I will be checking who does them and will celebrate this in class. </a:t>
            </a:r>
          </a:p>
          <a:p>
            <a:pPr>
              <a:lnSpc>
                <a:spcPct val="107000"/>
              </a:lnSpc>
              <a:spcBef>
                <a:spcPts val="995"/>
              </a:spcBef>
              <a:spcAft>
                <a:spcPts val="995"/>
              </a:spcAft>
            </a:pPr>
            <a:r>
              <a:rPr lang="en-GB" sz="1600" b="1"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Your child should read </a:t>
            </a:r>
            <a:r>
              <a:rPr lang="en-GB" sz="1600"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for 20-30 minutes per day at home - they can record their books in the reading records - but individual page numbers do NOT need to be recorded (this is different from Year 3), we suggest using a bookmark to 'save the page'.  For 'free readers': once a book is completed a 'Blooms' question should be answered in the 'comments' box.  Please check this has been done on a weekly basis.  The same high standards are expected </a:t>
            </a:r>
            <a:r>
              <a:rPr lang="en-GB" sz="1600" dirty="0" err="1">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e.g</a:t>
            </a:r>
            <a:r>
              <a:rPr lang="en-GB" sz="1600" dirty="0">
                <a:solidFill>
                  <a:srgbClr val="444444"/>
                </a:solidFill>
                <a:latin typeface="Comic Sans MS" panose="030F0702030302020204" pitchFamily="66" charset="0"/>
                <a:ea typeface="Times New Roman" panose="02020603050405020304" pitchFamily="18" charset="0"/>
                <a:cs typeface="Times New Roman" panose="02020603050405020304" pitchFamily="18" charset="0"/>
              </a:rPr>
              <a:t> use a pen or pencil, words should be spelt correctly and capitals for names and new sentences. </a:t>
            </a:r>
            <a:endParaRPr lang="en-GB" sz="16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73934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ipe(down)">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ree and customizable meet the teacher templates | Canva">
            <a:extLst>
              <a:ext uri="{FF2B5EF4-FFF2-40B4-BE49-F238E27FC236}">
                <a16:creationId xmlns:a16="http://schemas.microsoft.com/office/drawing/2014/main" id="{FFE66E33-6CAC-BFCB-FEB3-BD3A0441975D}"/>
              </a:ext>
            </a:extLst>
          </p:cNvPr>
          <p:cNvPicPr>
            <a:picLocks noChangeAspect="1"/>
          </p:cNvPicPr>
          <p:nvPr/>
        </p:nvPicPr>
        <p:blipFill>
          <a:blip r:embed="rId2"/>
          <a:srcRect l="2908" t="3050" r="4932" b="70595"/>
          <a:stretch>
            <a:fillRect/>
          </a:stretch>
        </p:blipFill>
        <p:spPr>
          <a:xfrm>
            <a:off x="10245212" y="0"/>
            <a:ext cx="1946787" cy="786875"/>
          </a:xfrm>
          <a:prstGeom prst="rect">
            <a:avLst/>
          </a:prstGeom>
        </p:spPr>
      </p:pic>
      <p:sp>
        <p:nvSpPr>
          <p:cNvPr id="7" name="TextBox 6">
            <a:extLst>
              <a:ext uri="{FF2B5EF4-FFF2-40B4-BE49-F238E27FC236}">
                <a16:creationId xmlns:a16="http://schemas.microsoft.com/office/drawing/2014/main" id="{34B56131-55D0-E3AC-0E35-15BB83B15708}"/>
              </a:ext>
            </a:extLst>
          </p:cNvPr>
          <p:cNvSpPr txBox="1"/>
          <p:nvPr/>
        </p:nvSpPr>
        <p:spPr>
          <a:xfrm>
            <a:off x="-1554" y="60714"/>
            <a:ext cx="10414886" cy="990015"/>
          </a:xfrm>
          <a:prstGeom prst="rect">
            <a:avLst/>
          </a:prstGeom>
          <a:noFill/>
        </p:spPr>
        <p:txBody>
          <a:bodyPr wrap="square">
            <a:spAutoFit/>
          </a:bodyPr>
          <a:lstStyle/>
          <a:p>
            <a:pPr fontAlgn="t">
              <a:lnSpc>
                <a:spcPts val="1500"/>
              </a:lnSpc>
              <a:buNone/>
            </a:pPr>
            <a:r>
              <a:rPr lang="en-GB" sz="2400" b="1" i="0" dirty="0">
                <a:effectLst/>
                <a:latin typeface="Calibri" panose="020F0502020204030204" pitchFamily="34" charset="0"/>
                <a:ea typeface="Calibri" panose="020F0502020204030204" pitchFamily="34" charset="0"/>
                <a:cs typeface="Calibri" panose="020F0502020204030204" pitchFamily="34" charset="0"/>
              </a:rPr>
              <a:t>Restorative Conversations</a:t>
            </a:r>
          </a:p>
          <a:p>
            <a:pPr fontAlgn="t">
              <a:lnSpc>
                <a:spcPts val="1500"/>
              </a:lnSpc>
              <a:buNone/>
            </a:pPr>
            <a:endParaRPr lang="en-GB" b="1"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2000"/>
              </a:lnSpc>
              <a:buNone/>
            </a:pPr>
            <a:r>
              <a:rPr lang="en-GB" sz="1600" dirty="0">
                <a:latin typeface="Calibri" panose="020F0502020204030204" pitchFamily="34" charset="0"/>
                <a:ea typeface="Calibri" panose="020F0502020204030204" pitchFamily="34" charset="0"/>
                <a:cs typeface="Calibri" panose="020F0502020204030204" pitchFamily="34" charset="0"/>
              </a:rPr>
              <a:t>Last</a:t>
            </a:r>
            <a:r>
              <a:rPr lang="en-GB" sz="1600" b="0" i="0" dirty="0">
                <a:effectLst/>
                <a:latin typeface="Calibri" panose="020F0502020204030204" pitchFamily="34" charset="0"/>
                <a:ea typeface="Calibri" panose="020F0502020204030204" pitchFamily="34" charset="0"/>
                <a:cs typeface="Calibri" panose="020F0502020204030204" pitchFamily="34" charset="0"/>
              </a:rPr>
              <a:t> year, our School Council reviewed some of our school language to ensure it reflects our revised behaviour policy. We believe that the words we use matter. They can shape how children view themselves, their learning and their mistakes.</a:t>
            </a:r>
          </a:p>
        </p:txBody>
      </p:sp>
      <p:pic>
        <p:nvPicPr>
          <p:cNvPr id="10" name="Picture 9">
            <a:extLst>
              <a:ext uri="{FF2B5EF4-FFF2-40B4-BE49-F238E27FC236}">
                <a16:creationId xmlns:a16="http://schemas.microsoft.com/office/drawing/2014/main" id="{0604D41E-C7AA-B3AB-02EF-F14032DCB000}"/>
              </a:ext>
            </a:extLst>
          </p:cNvPr>
          <p:cNvPicPr>
            <a:picLocks noChangeAspect="1"/>
          </p:cNvPicPr>
          <p:nvPr/>
        </p:nvPicPr>
        <p:blipFill>
          <a:blip r:embed="rId3"/>
          <a:srcRect l="4942"/>
          <a:stretch>
            <a:fillRect/>
          </a:stretch>
        </p:blipFill>
        <p:spPr>
          <a:xfrm>
            <a:off x="4872789" y="1894974"/>
            <a:ext cx="7325720" cy="4933422"/>
          </a:xfrm>
          <a:prstGeom prst="rect">
            <a:avLst/>
          </a:prstGeom>
        </p:spPr>
      </p:pic>
      <p:sp>
        <p:nvSpPr>
          <p:cNvPr id="12" name="TextBox 11">
            <a:extLst>
              <a:ext uri="{FF2B5EF4-FFF2-40B4-BE49-F238E27FC236}">
                <a16:creationId xmlns:a16="http://schemas.microsoft.com/office/drawing/2014/main" id="{C24677BE-0F93-AD9A-A810-5AD5C7450AA5}"/>
              </a:ext>
            </a:extLst>
          </p:cNvPr>
          <p:cNvSpPr txBox="1"/>
          <p:nvPr/>
        </p:nvSpPr>
        <p:spPr>
          <a:xfrm>
            <a:off x="-1554" y="1254123"/>
            <a:ext cx="4970596" cy="5435462"/>
          </a:xfrm>
          <a:prstGeom prst="rect">
            <a:avLst/>
          </a:prstGeom>
          <a:noFill/>
        </p:spPr>
        <p:txBody>
          <a:bodyPr wrap="square">
            <a:spAutoFit/>
          </a:bodyPr>
          <a:lstStyle/>
          <a:p>
            <a:pPr fontAlgn="t">
              <a:lnSpc>
                <a:spcPts val="20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Our approach focuses on:</a:t>
            </a:r>
          </a:p>
          <a:p>
            <a:pPr fontAlgn="t">
              <a:lnSpc>
                <a:spcPts val="2000"/>
              </a:lnSpc>
              <a:buNone/>
            </a:pPr>
            <a:r>
              <a:rPr lang="en-GB" sz="1400" i="0" dirty="0">
                <a:effectLst/>
                <a:latin typeface="Calibri" panose="020F0502020204030204" pitchFamily="34" charset="0"/>
                <a:ea typeface="Calibri" panose="020F0502020204030204" pitchFamily="34" charset="0"/>
                <a:cs typeface="Calibri" panose="020F0502020204030204" pitchFamily="34" charset="0"/>
              </a:rPr>
              <a:t>✅ Person-centred language that sees the child before                                  the behaviour</a:t>
            </a:r>
          </a:p>
          <a:p>
            <a:pPr fontAlgn="t">
              <a:lnSpc>
                <a:spcPts val="2000"/>
              </a:lnSpc>
              <a:buNone/>
            </a:pPr>
            <a:r>
              <a:rPr lang="en-GB" sz="1400" i="0" dirty="0">
                <a:effectLst/>
                <a:latin typeface="Calibri" panose="020F0502020204030204" pitchFamily="34" charset="0"/>
                <a:ea typeface="Calibri" panose="020F0502020204030204" pitchFamily="34" charset="0"/>
                <a:cs typeface="Calibri" panose="020F0502020204030204" pitchFamily="34" charset="0"/>
              </a:rPr>
              <a:t>✅ Blameless conversations that focus on understanding and improvement</a:t>
            </a:r>
          </a:p>
          <a:p>
            <a:pPr fontAlgn="t">
              <a:lnSpc>
                <a:spcPts val="2000"/>
              </a:lnSpc>
              <a:buNone/>
            </a:pPr>
            <a:r>
              <a:rPr lang="en-GB" sz="1400" i="0" dirty="0">
                <a:effectLst/>
                <a:latin typeface="Calibri" panose="020F0502020204030204" pitchFamily="34" charset="0"/>
                <a:ea typeface="Calibri" panose="020F0502020204030204" pitchFamily="34" charset="0"/>
                <a:cs typeface="Calibri" panose="020F0502020204030204" pitchFamily="34" charset="0"/>
              </a:rPr>
              <a:t>✅ Accurate and respectful terminology that values every member of our community</a:t>
            </a:r>
          </a:p>
          <a:p>
            <a:pPr fontAlgn="t">
              <a:lnSpc>
                <a:spcPts val="2000"/>
              </a:lnSpc>
              <a:buNone/>
            </a:pPr>
            <a:r>
              <a:rPr lang="en-GB" sz="1400" i="0" dirty="0">
                <a:effectLst/>
                <a:latin typeface="Calibri" panose="020F0502020204030204" pitchFamily="34" charset="0"/>
                <a:ea typeface="Calibri" panose="020F0502020204030204" pitchFamily="34" charset="0"/>
                <a:cs typeface="Calibri" panose="020F0502020204030204" pitchFamily="34" charset="0"/>
              </a:rPr>
              <a:t>✅ A growth mindset, recognising that mistakes are </a:t>
            </a:r>
            <a:r>
              <a:rPr lang="en-GB" sz="1400" dirty="0">
                <a:latin typeface="Calibri" panose="020F0502020204030204" pitchFamily="34" charset="0"/>
                <a:ea typeface="Calibri" panose="020F0502020204030204" pitchFamily="34" charset="0"/>
                <a:cs typeface="Calibri" panose="020F0502020204030204" pitchFamily="34" charset="0"/>
              </a:rPr>
              <a:t>     </a:t>
            </a:r>
            <a:r>
              <a:rPr lang="en-GB" sz="1400" i="0" dirty="0">
                <a:effectLst/>
                <a:latin typeface="Calibri" panose="020F0502020204030204" pitchFamily="34" charset="0"/>
                <a:ea typeface="Calibri" panose="020F0502020204030204" pitchFamily="34" charset="0"/>
                <a:cs typeface="Calibri" panose="020F0502020204030204" pitchFamily="34" charset="0"/>
              </a:rPr>
              <a:t>opportunities to learn</a:t>
            </a:r>
          </a:p>
          <a:p>
            <a:pPr fontAlgn="t">
              <a:lnSpc>
                <a:spcPts val="2000"/>
              </a:lnSpc>
              <a:buNone/>
            </a:pPr>
            <a:endParaRPr lang="en-GB" sz="140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2000"/>
              </a:lnSpc>
              <a:buNone/>
            </a:pPr>
            <a:r>
              <a:rPr lang="en-GB" sz="1400" i="0" dirty="0">
                <a:effectLst/>
                <a:latin typeface="Calibri" panose="020F0502020204030204" pitchFamily="34" charset="0"/>
                <a:ea typeface="Calibri" panose="020F0502020204030204" pitchFamily="34" charset="0"/>
                <a:cs typeface="Calibri" panose="020F0502020204030204" pitchFamily="34" charset="0"/>
              </a:rPr>
              <a:t>For example, "Reflection Sheets" have evolved to "Reflect &amp; Reset</a:t>
            </a:r>
            <a:r>
              <a:rPr lang="en-GB" sz="1400" dirty="0">
                <a:latin typeface="Calibri" panose="020F0502020204030204" pitchFamily="34" charset="0"/>
                <a:ea typeface="Calibri" panose="020F0502020204030204" pitchFamily="34" charset="0"/>
                <a:cs typeface="Calibri" panose="020F0502020204030204" pitchFamily="34" charset="0"/>
              </a:rPr>
              <a:t>”, which </a:t>
            </a:r>
            <a:r>
              <a:rPr lang="en-GB" sz="1400" i="0" dirty="0">
                <a:effectLst/>
                <a:latin typeface="Calibri" panose="020F0502020204030204" pitchFamily="34" charset="0"/>
                <a:ea typeface="Calibri" panose="020F0502020204030204" pitchFamily="34" charset="0"/>
                <a:cs typeface="Calibri" panose="020F0502020204030204" pitchFamily="34" charset="0"/>
              </a:rPr>
              <a:t>may be used collaboratively to support and capture restorative conversations. When appropriate, the outcome of these conversations may be a social story to support the individual instead. This </a:t>
            </a:r>
            <a:r>
              <a:rPr lang="en-GB" sz="1400" b="0" i="0" dirty="0">
                <a:effectLst/>
                <a:latin typeface="Calibri" panose="020F0502020204030204" pitchFamily="34" charset="0"/>
                <a:ea typeface="Calibri" panose="020F0502020204030204" pitchFamily="34" charset="0"/>
                <a:cs typeface="Calibri" panose="020F0502020204030204" pitchFamily="34" charset="0"/>
              </a:rPr>
              <a:t>change helps emphasise that the process is about learning, repairing and moving forward, rather than punishment. </a:t>
            </a:r>
          </a:p>
          <a:p>
            <a:pPr fontAlgn="t">
              <a:lnSpc>
                <a:spcPts val="2000"/>
              </a:lnSpc>
              <a:buNone/>
            </a:pP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20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Our aim is simple: to help every child feel respected, supported and empowered to make positive choices.</a:t>
            </a:r>
          </a:p>
          <a:p>
            <a:pPr fontAlgn="t">
              <a:lnSpc>
                <a:spcPts val="1500"/>
              </a:lnSpc>
              <a:buNone/>
            </a:pPr>
            <a:endParaRPr lang="en-GB" dirty="0"/>
          </a:p>
        </p:txBody>
      </p:sp>
    </p:spTree>
    <p:extLst>
      <p:ext uri="{BB962C8B-B14F-4D97-AF65-F5344CB8AC3E}">
        <p14:creationId xmlns:p14="http://schemas.microsoft.com/office/powerpoint/2010/main" val="2578950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7486C-0540-C77D-9B6F-8FF4297957F8}"/>
            </a:ext>
          </a:extLst>
        </p:cNvPr>
        <p:cNvGrpSpPr/>
        <p:nvPr/>
      </p:nvGrpSpPr>
      <p:grpSpPr>
        <a:xfrm>
          <a:off x="0" y="0"/>
          <a:ext cx="0" cy="0"/>
          <a:chOff x="0" y="0"/>
          <a:chExt cx="0" cy="0"/>
        </a:xfrm>
      </p:grpSpPr>
      <p:pic>
        <p:nvPicPr>
          <p:cNvPr id="4" name="Picture 3" descr="Free and customizable meet the teacher templates | Canva">
            <a:extLst>
              <a:ext uri="{FF2B5EF4-FFF2-40B4-BE49-F238E27FC236}">
                <a16:creationId xmlns:a16="http://schemas.microsoft.com/office/drawing/2014/main" id="{4BD5D6D7-B7E6-02F7-6D50-6BD48CBBF33C}"/>
              </a:ext>
            </a:extLst>
          </p:cNvPr>
          <p:cNvPicPr>
            <a:picLocks noChangeAspect="1"/>
          </p:cNvPicPr>
          <p:nvPr/>
        </p:nvPicPr>
        <p:blipFill>
          <a:blip r:embed="rId2"/>
          <a:srcRect l="2908" t="3050" r="4932" b="70595"/>
          <a:stretch>
            <a:fillRect/>
          </a:stretch>
        </p:blipFill>
        <p:spPr>
          <a:xfrm>
            <a:off x="10245212" y="0"/>
            <a:ext cx="1946787" cy="786875"/>
          </a:xfrm>
          <a:prstGeom prst="rect">
            <a:avLst/>
          </a:prstGeom>
        </p:spPr>
      </p:pic>
      <p:pic>
        <p:nvPicPr>
          <p:cNvPr id="2" name="Picture 1" descr="Online Safety | Hollymount School">
            <a:extLst>
              <a:ext uri="{FF2B5EF4-FFF2-40B4-BE49-F238E27FC236}">
                <a16:creationId xmlns:a16="http://schemas.microsoft.com/office/drawing/2014/main" id="{800ED93F-51C4-67A0-804E-94D8F14554D8}"/>
              </a:ext>
            </a:extLst>
          </p:cNvPr>
          <p:cNvPicPr>
            <a:picLocks noChangeAspect="1"/>
          </p:cNvPicPr>
          <p:nvPr/>
        </p:nvPicPr>
        <p:blipFill>
          <a:blip r:embed="rId3"/>
          <a:stretch>
            <a:fillRect/>
          </a:stretch>
        </p:blipFill>
        <p:spPr>
          <a:xfrm>
            <a:off x="10238258" y="5841332"/>
            <a:ext cx="1953741" cy="1016668"/>
          </a:xfrm>
          <a:prstGeom prst="rect">
            <a:avLst/>
          </a:prstGeom>
        </p:spPr>
      </p:pic>
      <p:sp>
        <p:nvSpPr>
          <p:cNvPr id="6" name="TextBox 5">
            <a:extLst>
              <a:ext uri="{FF2B5EF4-FFF2-40B4-BE49-F238E27FC236}">
                <a16:creationId xmlns:a16="http://schemas.microsoft.com/office/drawing/2014/main" id="{4D0DD618-A1AE-0F4E-DB8E-0565B134DB47}"/>
              </a:ext>
            </a:extLst>
          </p:cNvPr>
          <p:cNvSpPr txBox="1"/>
          <p:nvPr/>
        </p:nvSpPr>
        <p:spPr>
          <a:xfrm>
            <a:off x="-1554" y="126332"/>
            <a:ext cx="12193553" cy="5924699"/>
          </a:xfrm>
          <a:prstGeom prst="rect">
            <a:avLst/>
          </a:prstGeom>
          <a:noFill/>
        </p:spPr>
        <p:txBody>
          <a:bodyPr wrap="square">
            <a:spAutoFit/>
          </a:bodyPr>
          <a:lstStyle/>
          <a:p>
            <a:pPr fontAlgn="t">
              <a:lnSpc>
                <a:spcPts val="1500"/>
              </a:lnSpc>
              <a:buNone/>
            </a:pPr>
            <a:r>
              <a:rPr lang="en-GB" sz="2400" b="1" dirty="0">
                <a:latin typeface="Calibri" panose="020F0502020204030204" pitchFamily="34" charset="0"/>
                <a:ea typeface="Calibri" panose="020F0502020204030204" pitchFamily="34" charset="0"/>
                <a:cs typeface="Calibri" panose="020F0502020204030204" pitchFamily="34" charset="0"/>
              </a:rPr>
              <a:t>Internet Safety &amp; Screen Time Considerations</a:t>
            </a:r>
            <a:endParaRPr lang="en-GB" sz="2400" b="1"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None/>
            </a:pPr>
            <a:endParaRPr lang="en-GB" sz="1600" dirty="0">
              <a:latin typeface="Calibri" panose="020F0502020204030204" pitchFamily="34" charset="0"/>
              <a:ea typeface="Calibri" panose="020F0502020204030204" pitchFamily="34" charset="0"/>
              <a:cs typeface="Calibri" panose="020F0502020204030204" pitchFamily="34" charset="0"/>
            </a:endParaRPr>
          </a:p>
          <a:p>
            <a:pPr fontAlgn="t">
              <a:lnSpc>
                <a:spcPct val="1500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As technology continues to evolve, helping children navigate the online world safely remains a key priority for our school. </a:t>
            </a:r>
          </a:p>
          <a:p>
            <a:pPr fontAlgn="t">
              <a:lnSpc>
                <a:spcPct val="150000"/>
              </a:lnSpc>
              <a:buNone/>
            </a:pPr>
            <a:endParaRPr lang="en-GB" sz="1200" b="1"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ct val="1500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This year and beyond, we will continue to:</a:t>
            </a:r>
          </a:p>
          <a:p>
            <a:pPr marL="285750" indent="-285750" fontAlgn="t">
              <a:lnSpc>
                <a:spcPct val="150000"/>
              </a:lnSpc>
              <a:buFont typeface="Arial" panose="020B0604020202020204" pitchFamily="34" charset="0"/>
              <a:buChar char="•"/>
            </a:pPr>
            <a:r>
              <a:rPr lang="en-GB" sz="1400" i="0" dirty="0">
                <a:effectLst/>
                <a:latin typeface="Calibri" panose="020F0502020204030204" pitchFamily="34" charset="0"/>
                <a:ea typeface="Calibri" panose="020F0502020204030204" pitchFamily="34" charset="0"/>
                <a:cs typeface="Calibri" panose="020F0502020204030204" pitchFamily="34" charset="0"/>
              </a:rPr>
              <a:t>Promote a smartphone-free childhood, encouraging children to engage, play and connect away from screens wherever possible. This includes ensuring screen free alternatives to home learning and considering how and when smart boards are used in classrooms. </a:t>
            </a:r>
            <a:r>
              <a:rPr lang="en-GB" sz="1400" dirty="0">
                <a:latin typeface="Calibri" panose="020F0502020204030204" pitchFamily="34" charset="0"/>
                <a:ea typeface="Calibri" panose="020F0502020204030204" pitchFamily="34" charset="0"/>
                <a:cs typeface="Calibri" panose="020F0502020204030204" pitchFamily="34" charset="0"/>
              </a:rPr>
              <a:t>No smartphones are permitted on site for children; this is in-line with our local secondary school’s policy.</a:t>
            </a:r>
            <a:endParaRPr lang="en-GB" sz="1400" i="0" dirty="0">
              <a:effectLst/>
              <a:latin typeface="Calibri" panose="020F0502020204030204" pitchFamily="34" charset="0"/>
              <a:ea typeface="Calibri" panose="020F0502020204030204" pitchFamily="34" charset="0"/>
              <a:cs typeface="Calibri" panose="020F0502020204030204" pitchFamily="34" charset="0"/>
            </a:endParaRPr>
          </a:p>
          <a:p>
            <a:pPr marL="285750" indent="-285750" fontAlgn="t">
              <a:lnSpc>
                <a:spcPct val="150000"/>
              </a:lnSpc>
              <a:buFont typeface="Arial" panose="020B0604020202020204" pitchFamily="34" charset="0"/>
              <a:buChar char="•"/>
            </a:pPr>
            <a:r>
              <a:rPr lang="en-GB" sz="1400" i="0" dirty="0">
                <a:effectLst/>
                <a:latin typeface="Calibri" panose="020F0502020204030204" pitchFamily="34" charset="0"/>
                <a:ea typeface="Calibri" panose="020F0502020204030204" pitchFamily="34" charset="0"/>
                <a:cs typeface="Calibri" panose="020F0502020204030204" pitchFamily="34" charset="0"/>
              </a:rPr>
              <a:t>Teach children about Artificial Intelligence (AI), helping them understand both its opportunities and potential risks, and how to use emerging technologies responsibly.</a:t>
            </a:r>
          </a:p>
          <a:p>
            <a:pPr marL="285750" indent="-285750" fontAlgn="t">
              <a:lnSpc>
                <a:spcPct val="150000"/>
              </a:lnSpc>
              <a:buFont typeface="Arial" panose="020B0604020202020204" pitchFamily="34" charset="0"/>
              <a:buChar char="•"/>
            </a:pPr>
            <a:r>
              <a:rPr lang="en-GB" sz="1400" i="0" dirty="0">
                <a:effectLst/>
                <a:latin typeface="Calibri" panose="020F0502020204030204" pitchFamily="34" charset="0"/>
                <a:ea typeface="Calibri" panose="020F0502020204030204" pitchFamily="34" charset="0"/>
                <a:cs typeface="Calibri" panose="020F0502020204030204" pitchFamily="34" charset="0"/>
              </a:rPr>
              <a:t>Develop online safety knowledge and skills through our curriculum, equipping pupils to make informed and safe choices online.</a:t>
            </a:r>
          </a:p>
          <a:p>
            <a:pPr marL="285750" indent="-285750" fontAlgn="t">
              <a:lnSpc>
                <a:spcPct val="150000"/>
              </a:lnSpc>
              <a:buFont typeface="Arial" panose="020B0604020202020204" pitchFamily="34" charset="0"/>
              <a:buChar char="•"/>
            </a:pPr>
            <a:r>
              <a:rPr lang="en-GB" sz="1400" i="0" dirty="0">
                <a:effectLst/>
                <a:latin typeface="Calibri" panose="020F0502020204030204" pitchFamily="34" charset="0"/>
                <a:ea typeface="Calibri" panose="020F0502020204030204" pitchFamily="34" charset="0"/>
                <a:cs typeface="Calibri" panose="020F0502020204030204" pitchFamily="34" charset="0"/>
              </a:rPr>
              <a:t>Work in partnership with families to </a:t>
            </a:r>
            <a:r>
              <a:rPr lang="en-GB" sz="1400" b="0" i="0" dirty="0">
                <a:effectLst/>
                <a:latin typeface="Calibri" panose="020F0502020204030204" pitchFamily="34" charset="0"/>
                <a:ea typeface="Calibri" panose="020F0502020204030204" pitchFamily="34" charset="0"/>
                <a:cs typeface="Calibri" panose="020F0502020204030204" pitchFamily="34" charset="0"/>
              </a:rPr>
              <a:t>ensure children receive consistent messages about online safety at school and at home.</a:t>
            </a:r>
          </a:p>
          <a:p>
            <a:pPr fontAlgn="t">
              <a:lnSpc>
                <a:spcPct val="150000"/>
              </a:lnSpc>
              <a:buNone/>
            </a:pPr>
            <a:r>
              <a:rPr lang="en-GB" sz="1400" b="1" i="0" u="sng" dirty="0">
                <a:effectLst/>
                <a:latin typeface="Calibri" panose="020F0502020204030204" pitchFamily="34" charset="0"/>
                <a:ea typeface="Calibri" panose="020F0502020204030204" pitchFamily="34" charset="0"/>
                <a:cs typeface="Calibri" panose="020F0502020204030204" pitchFamily="34" charset="0"/>
              </a:rPr>
              <a:t>New for September - Online Safety Corner</a:t>
            </a:r>
            <a:endParaRPr lang="en-GB" sz="1400" b="0" i="0" u="sng" dirty="0">
              <a:effectLst/>
              <a:latin typeface="Calibri" panose="020F0502020204030204" pitchFamily="34" charset="0"/>
              <a:ea typeface="Calibri" panose="020F0502020204030204" pitchFamily="34" charset="0"/>
              <a:cs typeface="Calibri" panose="020F0502020204030204" pitchFamily="34" charset="0"/>
            </a:endParaRPr>
          </a:p>
          <a:p>
            <a:pPr fontAlgn="t">
              <a:lnSpc>
                <a:spcPct val="150000"/>
              </a:lnSpc>
              <a:buNone/>
            </a:pPr>
            <a:r>
              <a:rPr lang="en-GB" sz="1400" b="0" i="0" dirty="0">
                <a:effectLst/>
                <a:latin typeface="Calibri" panose="020F0502020204030204" pitchFamily="34" charset="0"/>
                <a:ea typeface="Calibri" panose="020F0502020204030204" pitchFamily="34" charset="0"/>
                <a:cs typeface="Calibri" panose="020F0502020204030204" pitchFamily="34" charset="0"/>
              </a:rPr>
              <a:t>Rather than sending occasional online safety newsletters, from September we will be launching a </a:t>
            </a:r>
            <a:r>
              <a:rPr lang="en-GB" sz="1400" i="0" dirty="0">
                <a:effectLst/>
                <a:latin typeface="Calibri" panose="020F0502020204030204" pitchFamily="34" charset="0"/>
                <a:ea typeface="Calibri" panose="020F0502020204030204" pitchFamily="34" charset="0"/>
                <a:cs typeface="Calibri" panose="020F0502020204030204" pitchFamily="34" charset="0"/>
              </a:rPr>
              <a:t>dedicated Online Safety Corner </a:t>
            </a:r>
            <a:r>
              <a:rPr lang="en-GB" sz="1400" b="0" i="0" dirty="0">
                <a:effectLst/>
                <a:latin typeface="Calibri" panose="020F0502020204030204" pitchFamily="34" charset="0"/>
                <a:ea typeface="Calibri" panose="020F0502020204030204" pitchFamily="34" charset="0"/>
                <a:cs typeface="Calibri" panose="020F0502020204030204" pitchFamily="34" charset="0"/>
              </a:rPr>
              <a:t>on our </a:t>
            </a:r>
            <a:r>
              <a:rPr lang="en-GB" sz="1400" b="0" i="1" dirty="0">
                <a:effectLst/>
                <a:latin typeface="Calibri" panose="020F0502020204030204" pitchFamily="34" charset="0"/>
                <a:ea typeface="Calibri" panose="020F0502020204030204" pitchFamily="34" charset="0"/>
                <a:cs typeface="Calibri" panose="020F0502020204030204" pitchFamily="34" charset="0"/>
              </a:rPr>
              <a:t>Nutshell </a:t>
            </a:r>
            <a:r>
              <a:rPr lang="en-GB" sz="1400" b="0" dirty="0">
                <a:effectLst/>
                <a:latin typeface="Calibri" panose="020F0502020204030204" pitchFamily="34" charset="0"/>
                <a:ea typeface="Calibri" panose="020F0502020204030204" pitchFamily="34" charset="0"/>
                <a:cs typeface="Calibri" panose="020F0502020204030204" pitchFamily="34" charset="0"/>
              </a:rPr>
              <a:t>to:</a:t>
            </a: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a:p>
            <a:pPr marL="285750" indent="-285750" fontAlgn="t">
              <a:lnSpc>
                <a:spcPct val="1500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Up-to-date guidance and resources</a:t>
            </a:r>
          </a:p>
          <a:p>
            <a:pPr marL="285750" indent="-285750" fontAlgn="t">
              <a:lnSpc>
                <a:spcPct val="1500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Information about emerging online trends and risks</a:t>
            </a:r>
          </a:p>
          <a:p>
            <a:pPr marL="285750" indent="-285750" fontAlgn="t">
              <a:lnSpc>
                <a:spcPct val="1500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Practical tips for supporting children at home</a:t>
            </a:r>
          </a:p>
          <a:p>
            <a:pPr marL="285750" indent="-285750" fontAlgn="t">
              <a:lnSpc>
                <a:spcPct val="1500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Updates on what pupils are learning in school</a:t>
            </a:r>
          </a:p>
          <a:p>
            <a:pPr algn="ctr" fontAlgn="t">
              <a:lnSpc>
                <a:spcPct val="1500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"Technology will continue to change. Our commitment to helping children use it safely, responsibly and confidently will not."</a:t>
            </a: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C843F367-9D20-EE9B-BD7F-CCD9F67ABAAC}"/>
              </a:ext>
            </a:extLst>
          </p:cNvPr>
          <p:cNvPicPr>
            <a:picLocks noChangeAspect="1"/>
          </p:cNvPicPr>
          <p:nvPr/>
        </p:nvPicPr>
        <p:blipFill>
          <a:blip r:embed="rId4"/>
          <a:stretch>
            <a:fillRect/>
          </a:stretch>
        </p:blipFill>
        <p:spPr>
          <a:xfrm>
            <a:off x="125697" y="5995929"/>
            <a:ext cx="1444424" cy="775848"/>
          </a:xfrm>
          <a:prstGeom prst="rect">
            <a:avLst/>
          </a:prstGeom>
        </p:spPr>
      </p:pic>
    </p:spTree>
    <p:extLst>
      <p:ext uri="{BB962C8B-B14F-4D97-AF65-F5344CB8AC3E}">
        <p14:creationId xmlns:p14="http://schemas.microsoft.com/office/powerpoint/2010/main" val="2579769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elebration Assembly | Mayfield School">
            <a:extLst>
              <a:ext uri="{FF2B5EF4-FFF2-40B4-BE49-F238E27FC236}">
                <a16:creationId xmlns:a16="http://schemas.microsoft.com/office/drawing/2014/main" id="{94842E8D-8EF4-FE68-0947-66C7CE6D6436}"/>
              </a:ext>
            </a:extLst>
          </p:cNvPr>
          <p:cNvPicPr>
            <a:picLocks noChangeAspect="1"/>
          </p:cNvPicPr>
          <p:nvPr/>
        </p:nvPicPr>
        <p:blipFill>
          <a:blip r:embed="rId2"/>
          <a:stretch>
            <a:fillRect/>
          </a:stretch>
        </p:blipFill>
        <p:spPr>
          <a:xfrm>
            <a:off x="10496938" y="1"/>
            <a:ext cx="1695061" cy="1695061"/>
          </a:xfrm>
          <a:prstGeom prst="rect">
            <a:avLst/>
          </a:prstGeom>
        </p:spPr>
      </p:pic>
      <p:sp>
        <p:nvSpPr>
          <p:cNvPr id="7" name="TextBox 6">
            <a:extLst>
              <a:ext uri="{FF2B5EF4-FFF2-40B4-BE49-F238E27FC236}">
                <a16:creationId xmlns:a16="http://schemas.microsoft.com/office/drawing/2014/main" id="{FDB67CE6-B3F2-5F04-E5EC-0A122C0C9CF1}"/>
              </a:ext>
            </a:extLst>
          </p:cNvPr>
          <p:cNvSpPr txBox="1"/>
          <p:nvPr/>
        </p:nvSpPr>
        <p:spPr>
          <a:xfrm>
            <a:off x="0" y="1547525"/>
            <a:ext cx="12193554" cy="3175869"/>
          </a:xfrm>
          <a:prstGeom prst="rect">
            <a:avLst/>
          </a:prstGeom>
          <a:noFill/>
        </p:spPr>
        <p:txBody>
          <a:bodyPr wrap="square">
            <a:spAutoFit/>
          </a:bodyPr>
          <a:lstStyle/>
          <a:p>
            <a:pPr fontAlgn="t">
              <a:lnSpc>
                <a:spcPts val="15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Year R &amp; Key Stage 1</a:t>
            </a:r>
          </a:p>
          <a:p>
            <a:pPr fontAlgn="t">
              <a:lnSpc>
                <a:spcPts val="1500"/>
              </a:lnSpc>
              <a:buNone/>
            </a:pP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We celebrate a wide range of achievements and aim to ensure </a:t>
            </a:r>
            <a:r>
              <a:rPr lang="en-GB" sz="1400" b="1" i="0" dirty="0">
                <a:effectLst/>
                <a:latin typeface="Calibri" panose="020F0502020204030204" pitchFamily="34" charset="0"/>
                <a:ea typeface="Calibri" panose="020F0502020204030204" pitchFamily="34" charset="0"/>
                <a:cs typeface="Calibri" panose="020F0502020204030204" pitchFamily="34" charset="0"/>
              </a:rPr>
              <a:t>every</a:t>
            </a:r>
            <a:r>
              <a:rPr lang="en-GB" sz="1400" b="0" i="0" dirty="0">
                <a:effectLst/>
                <a:latin typeface="Calibri" panose="020F0502020204030204" pitchFamily="34" charset="0"/>
                <a:ea typeface="Calibri" panose="020F0502020204030204" pitchFamily="34" charset="0"/>
                <a:cs typeface="Calibri" panose="020F0502020204030204" pitchFamily="34" charset="0"/>
              </a:rPr>
              <a:t> child has opportunities to be recognised throughout the year.</a:t>
            </a:r>
          </a:p>
          <a:p>
            <a:pPr fontAlgn="t">
              <a:lnSpc>
                <a:spcPts val="1500"/>
              </a:lnSpc>
            </a:pP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This helps to build confidence, belonging and a love of learning.</a:t>
            </a:r>
          </a:p>
          <a:p>
            <a:pPr fontAlgn="t">
              <a:lnSpc>
                <a:spcPts val="1500"/>
              </a:lnSpc>
            </a:pP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Key Stage 2</a:t>
            </a:r>
          </a:p>
          <a:p>
            <a:pPr fontAlgn="t">
              <a:lnSpc>
                <a:spcPts val="1500"/>
              </a:lnSpc>
              <a:buNone/>
            </a:pP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As pupils mature, Celebration Assembly becomes a more prestigious recognition.</a:t>
            </a:r>
          </a:p>
          <a:p>
            <a:pPr fontAlgn="t">
              <a:lnSpc>
                <a:spcPts val="1500"/>
              </a:lnSpc>
            </a:pP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Awards are given to those who have demonstrated exceptional achievement, effort, improvement or contribution linked to our values of ambition, belonging and curiosity. </a:t>
            </a:r>
            <a:r>
              <a:rPr lang="en-GB" sz="1400" b="1" i="0" dirty="0">
                <a:effectLst/>
                <a:latin typeface="Calibri" panose="020F0502020204030204" pitchFamily="34" charset="0"/>
                <a:ea typeface="Calibri" panose="020F0502020204030204" pitchFamily="34" charset="0"/>
                <a:cs typeface="Calibri" panose="020F0502020204030204" pitchFamily="34" charset="0"/>
              </a:rPr>
              <a:t>Not all pupils will be celebrated every year. </a:t>
            </a:r>
          </a:p>
          <a:p>
            <a:pPr fontAlgn="t">
              <a:lnSpc>
                <a:spcPts val="1500"/>
              </a:lnSpc>
            </a:pP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This helps children to develop determination, resilience and pride in working towards a meaningful goal.</a:t>
            </a:r>
          </a:p>
          <a:p>
            <a:pPr fontAlgn="t">
              <a:lnSpc>
                <a:spcPts val="1500"/>
              </a:lnSpc>
              <a:buFont typeface="Arial" panose="020B0604020202020204" pitchFamily="34" charset="0"/>
              <a:buChar char="•"/>
            </a:pPr>
            <a:endParaRPr lang="en-GB" sz="1400" dirty="0">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At secondary school, pupils are not celebrated quite as much as in primary schools, and we want to support our pupils to ease into this transition</a:t>
            </a:r>
          </a:p>
        </p:txBody>
      </p:sp>
      <p:sp>
        <p:nvSpPr>
          <p:cNvPr id="10" name="TextBox 9">
            <a:extLst>
              <a:ext uri="{FF2B5EF4-FFF2-40B4-BE49-F238E27FC236}">
                <a16:creationId xmlns:a16="http://schemas.microsoft.com/office/drawing/2014/main" id="{C847889A-D6BF-A58F-499F-647C088C213D}"/>
              </a:ext>
            </a:extLst>
          </p:cNvPr>
          <p:cNvSpPr txBox="1"/>
          <p:nvPr/>
        </p:nvSpPr>
        <p:spPr>
          <a:xfrm>
            <a:off x="-24881" y="0"/>
            <a:ext cx="10437843" cy="1444626"/>
          </a:xfrm>
          <a:prstGeom prst="rect">
            <a:avLst/>
          </a:prstGeom>
          <a:noFill/>
        </p:spPr>
        <p:txBody>
          <a:bodyPr wrap="square">
            <a:spAutoFit/>
          </a:bodyPr>
          <a:lstStyle/>
          <a:p>
            <a:pPr fontAlgn="t">
              <a:lnSpc>
                <a:spcPts val="1500"/>
              </a:lnSpc>
              <a:buNone/>
            </a:pPr>
            <a:r>
              <a:rPr lang="en-GB" sz="1400" b="0" i="0" dirty="0">
                <a:effectLst/>
                <a:latin typeface="Calibri" panose="020F0502020204030204" pitchFamily="34" charset="0"/>
                <a:ea typeface="Calibri" panose="020F0502020204030204" pitchFamily="34" charset="0"/>
                <a:cs typeface="Calibri" panose="020F0502020204030204" pitchFamily="34" charset="0"/>
              </a:rPr>
              <a:t>At every stage of a child's journey, we want pupils to feel valued, motivated and proud of their achievements. As children grow, the way we</a:t>
            </a:r>
          </a:p>
          <a:p>
            <a:pPr fontAlgn="t">
              <a:lnSpc>
                <a:spcPts val="1500"/>
              </a:lnSpc>
              <a:buNone/>
            </a:pPr>
            <a:endParaRPr lang="en-GB" sz="1400" dirty="0">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None/>
            </a:pPr>
            <a:r>
              <a:rPr lang="en-GB" sz="1400" b="0" i="0" dirty="0">
                <a:effectLst/>
                <a:latin typeface="Calibri" panose="020F0502020204030204" pitchFamily="34" charset="0"/>
                <a:ea typeface="Calibri" panose="020F0502020204030204" pitchFamily="34" charset="0"/>
                <a:cs typeface="Calibri" panose="020F0502020204030204" pitchFamily="34" charset="0"/>
              </a:rPr>
              <a:t>recognise success develops too, reflecting their increasing maturity and helping them build aspiration and resilience. However, this year we</a:t>
            </a:r>
          </a:p>
          <a:p>
            <a:pPr fontAlgn="t">
              <a:lnSpc>
                <a:spcPts val="1500"/>
              </a:lnSpc>
              <a:buNone/>
            </a:pPr>
            <a:endParaRPr lang="en-GB" sz="1400" dirty="0">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None/>
            </a:pPr>
            <a:r>
              <a:rPr lang="en-GB" sz="1400" b="0" i="0" dirty="0">
                <a:effectLst/>
                <a:latin typeface="Calibri" panose="020F0502020204030204" pitchFamily="34" charset="0"/>
                <a:ea typeface="Calibri" panose="020F0502020204030204" pitchFamily="34" charset="0"/>
                <a:cs typeface="Calibri" panose="020F0502020204030204" pitchFamily="34" charset="0"/>
              </a:rPr>
              <a:t>wanted to do things slightly differently to ensure we support our pupils in the best way possible. </a:t>
            </a:r>
          </a:p>
          <a:p>
            <a:pPr fontAlgn="t">
              <a:lnSpc>
                <a:spcPts val="1500"/>
              </a:lnSpc>
              <a:buNone/>
            </a:pPr>
            <a:endParaRPr lang="en-GB" sz="1400" dirty="0">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None/>
            </a:pPr>
            <a:r>
              <a:rPr lang="en-GB" sz="1400" b="0" i="0" dirty="0">
                <a:effectLst/>
                <a:latin typeface="Calibri" panose="020F0502020204030204" pitchFamily="34" charset="0"/>
                <a:ea typeface="Calibri" panose="020F0502020204030204" pitchFamily="34" charset="0"/>
                <a:cs typeface="Calibri" panose="020F0502020204030204" pitchFamily="34" charset="0"/>
              </a:rPr>
              <a:t>Going forward, we are going to celebrate across the school like this: </a:t>
            </a:r>
          </a:p>
        </p:txBody>
      </p:sp>
      <p:sp>
        <p:nvSpPr>
          <p:cNvPr id="13" name="TextBox 12">
            <a:extLst>
              <a:ext uri="{FF2B5EF4-FFF2-40B4-BE49-F238E27FC236}">
                <a16:creationId xmlns:a16="http://schemas.microsoft.com/office/drawing/2014/main" id="{89EEFAD9-0427-6D39-81AE-486606DE3501}"/>
              </a:ext>
            </a:extLst>
          </p:cNvPr>
          <p:cNvSpPr txBox="1"/>
          <p:nvPr/>
        </p:nvSpPr>
        <p:spPr>
          <a:xfrm>
            <a:off x="1" y="5407203"/>
            <a:ext cx="12191999" cy="1059906"/>
          </a:xfrm>
          <a:prstGeom prst="rect">
            <a:avLst/>
          </a:prstGeom>
          <a:noFill/>
        </p:spPr>
        <p:txBody>
          <a:bodyPr wrap="square">
            <a:spAutoFit/>
          </a:bodyPr>
          <a:lstStyle/>
          <a:p>
            <a:pPr fontAlgn="t">
              <a:lnSpc>
                <a:spcPts val="1500"/>
              </a:lnSpc>
              <a:buNone/>
            </a:pPr>
            <a:r>
              <a:rPr lang="en-GB" sz="1400" b="0" i="0" dirty="0">
                <a:effectLst/>
                <a:latin typeface="Calibri" panose="020F0502020204030204" pitchFamily="34" charset="0"/>
                <a:ea typeface="Calibri" panose="020F0502020204030204" pitchFamily="34" charset="0"/>
                <a:cs typeface="Calibri" panose="020F0502020204030204" pitchFamily="34" charset="0"/>
              </a:rPr>
              <a:t>As children move through the school, our approach to celebration evolves alongside them. In the early years, we focus on building confidence by ensuring every child</a:t>
            </a:r>
          </a:p>
          <a:p>
            <a:pPr fontAlgn="t">
              <a:lnSpc>
                <a:spcPts val="1500"/>
              </a:lnSpc>
              <a:buNone/>
            </a:pPr>
            <a:endParaRPr lang="en-GB" sz="1400" dirty="0">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None/>
            </a:pPr>
            <a:r>
              <a:rPr lang="en-GB" sz="1400" b="0" i="0" dirty="0">
                <a:effectLst/>
                <a:latin typeface="Calibri" panose="020F0502020204030204" pitchFamily="34" charset="0"/>
                <a:ea typeface="Calibri" panose="020F0502020204030204" pitchFamily="34" charset="0"/>
                <a:cs typeface="Calibri" panose="020F0502020204030204" pitchFamily="34" charset="0"/>
              </a:rPr>
              <a:t>experiences recognition and success. By Key Stage 2, celebration becomes more selective, recognising those who have demonstrated exceptional effort, achievement </a:t>
            </a:r>
          </a:p>
          <a:p>
            <a:pPr fontAlgn="t">
              <a:lnSpc>
                <a:spcPts val="1500"/>
              </a:lnSpc>
              <a:buNone/>
            </a:pPr>
            <a:endParaRPr lang="en-GB" sz="1400" dirty="0">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None/>
            </a:pPr>
            <a:r>
              <a:rPr lang="en-GB" sz="1400" b="0" i="0" dirty="0">
                <a:effectLst/>
                <a:latin typeface="Calibri" panose="020F0502020204030204" pitchFamily="34" charset="0"/>
                <a:ea typeface="Calibri" panose="020F0502020204030204" pitchFamily="34" charset="0"/>
                <a:cs typeface="Calibri" panose="020F0502020204030204" pitchFamily="34" charset="0"/>
              </a:rPr>
              <a:t>or personal growth. This balance allows all pupils to feel valued while encouraging them to aspire to excellence.</a:t>
            </a:r>
          </a:p>
        </p:txBody>
      </p:sp>
    </p:spTree>
    <p:extLst>
      <p:ext uri="{BB962C8B-B14F-4D97-AF65-F5344CB8AC3E}">
        <p14:creationId xmlns:p14="http://schemas.microsoft.com/office/powerpoint/2010/main" val="28068723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17FFC-B219-4A1F-ADC8-6E0458E62FD8}"/>
              </a:ext>
            </a:extLst>
          </p:cNvPr>
          <p:cNvSpPr>
            <a:spLocks noGrp="1"/>
          </p:cNvSpPr>
          <p:nvPr>
            <p:ph type="title"/>
          </p:nvPr>
        </p:nvSpPr>
        <p:spPr/>
        <p:txBody>
          <a:bodyPr/>
          <a:lstStyle/>
          <a:p>
            <a:r>
              <a:rPr lang="en-GB" dirty="0"/>
              <a:t>Any questions?</a:t>
            </a:r>
          </a:p>
        </p:txBody>
      </p:sp>
      <p:sp>
        <p:nvSpPr>
          <p:cNvPr id="3" name="Thought Bubble: Cloud 2">
            <a:extLst>
              <a:ext uri="{FF2B5EF4-FFF2-40B4-BE49-F238E27FC236}">
                <a16:creationId xmlns:a16="http://schemas.microsoft.com/office/drawing/2014/main" id="{CFB8D1D2-9ED6-4586-9B78-C8F10F0AA6F8}"/>
              </a:ext>
            </a:extLst>
          </p:cNvPr>
          <p:cNvSpPr/>
          <p:nvPr/>
        </p:nvSpPr>
        <p:spPr>
          <a:xfrm>
            <a:off x="3671668" y="1899138"/>
            <a:ext cx="4065563" cy="2278967"/>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316488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21367FA5FD8414B8039AF2D4681FE94" ma:contentTypeVersion="14" ma:contentTypeDescription="Create a new document." ma:contentTypeScope="" ma:versionID="a627da224e21d12833c3c060133411c5">
  <xsd:schema xmlns:xsd="http://www.w3.org/2001/XMLSchema" xmlns:xs="http://www.w3.org/2001/XMLSchema" xmlns:p="http://schemas.microsoft.com/office/2006/metadata/properties" xmlns:ns2="01d77e92-6399-49dd-9466-fa6abaa14765" xmlns:ns3="f67d4642-c34e-49c0-bfc1-4bc22aa0f414" targetNamespace="http://schemas.microsoft.com/office/2006/metadata/properties" ma:root="true" ma:fieldsID="5a04439f856206c4c0f5387015326ef1" ns2:_="" ns3:_="">
    <xsd:import namespace="01d77e92-6399-49dd-9466-fa6abaa14765"/>
    <xsd:import namespace="f67d4642-c34e-49c0-bfc1-4bc22aa0f41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d77e92-6399-49dd-9466-fa6abaa147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e24b51a0-ead2-4c8f-a239-5de234563ff5"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67d4642-c34e-49c0-bfc1-4bc22aa0f414"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b47e05c3-3887-46cb-ad0d-68a8ec753631}" ma:internalName="TaxCatchAll" ma:showField="CatchAllData" ma:web="f67d4642-c34e-49c0-bfc1-4bc22aa0f4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1d77e92-6399-49dd-9466-fa6abaa14765">
      <Terms xmlns="http://schemas.microsoft.com/office/infopath/2007/PartnerControls"/>
    </lcf76f155ced4ddcb4097134ff3c332f>
    <TaxCatchAll xmlns="f67d4642-c34e-49c0-bfc1-4bc22aa0f41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BD8997C-A3BB-45B2-B119-A700725EC0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d77e92-6399-49dd-9466-fa6abaa14765"/>
    <ds:schemaRef ds:uri="f67d4642-c34e-49c0-bfc1-4bc22aa0f4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39EFB84-9514-4BBB-B110-DEDE7650878C}">
  <ds:schemaRefs>
    <ds:schemaRef ds:uri="01d77e92-6399-49dd-9466-fa6abaa14765"/>
    <ds:schemaRef ds:uri="http://purl.org/dc/dcmitype/"/>
    <ds:schemaRef ds:uri="http://schemas.microsoft.com/office/2006/metadata/properties"/>
    <ds:schemaRef ds:uri="f67d4642-c34e-49c0-bfc1-4bc22aa0f414"/>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http://purl.org/dc/terms/"/>
  </ds:schemaRefs>
</ds:datastoreItem>
</file>

<file path=customXml/itemProps3.xml><?xml version="1.0" encoding="utf-8"?>
<ds:datastoreItem xmlns:ds="http://schemas.openxmlformats.org/officeDocument/2006/customXml" ds:itemID="{0C324B15-07BC-489A-BC22-9FE25AEE91E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93</TotalTime>
  <Words>1463</Words>
  <Application>Microsoft Office PowerPoint</Application>
  <PresentationFormat>Widescreen</PresentationFormat>
  <Paragraphs>88</Paragraphs>
  <Slides>10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Aptos Display</vt:lpstr>
      <vt:lpstr>Arial</vt:lpstr>
      <vt:lpstr>Calibri</vt:lpstr>
      <vt:lpstr>Comic Sans MS</vt:lpstr>
      <vt:lpstr>Office Theme</vt:lpstr>
      <vt:lpstr>PowerPoint Presentation</vt:lpstr>
      <vt:lpstr>PowerPoint Presentation</vt:lpstr>
      <vt:lpstr>Mr Christofa</vt:lpstr>
      <vt:lpstr>My classroom ethos</vt:lpstr>
      <vt:lpstr>PowerPoint Presentation</vt:lpstr>
      <vt:lpstr>PowerPoint Presentation</vt:lpstr>
      <vt:lpstr>PowerPoint Presentation</vt:lpstr>
      <vt:lpstr>PowerPoint Presentation</vt:lpstr>
      <vt:lpstr>PowerPoint Presentation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Billy Christofa</dc:creator>
  <cp:lastModifiedBy>Billy Christofa</cp:lastModifiedBy>
  <cp:revision>2</cp:revision>
  <dcterms:created xsi:type="dcterms:W3CDTF">2026-07-17T06:27:12Z</dcterms:created>
  <dcterms:modified xsi:type="dcterms:W3CDTF">2026-08-25T11:42:09Z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0x010100421367FA5FD8414B8039AF2D4681FE94</vt:lpwstr>
  </property>
  <property fmtid="{D5CDD505-2E9C-101B-9397-08002B2CF9AE}" pid="3" name="MediaServiceImageTags">
    <vt:lpwstr/>
  </property>
</Properties>
</file>