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5" r:id="rId6"/>
    <p:sldId id="257" r:id="rId7"/>
    <p:sldId id="258" r:id="rId8"/>
    <p:sldId id="259" r:id="rId9"/>
    <p:sldId id="268" r:id="rId10"/>
    <p:sldId id="260" r:id="rId11"/>
    <p:sldId id="261" r:id="rId12"/>
    <p:sldId id="271" r:id="rId13"/>
    <p:sldId id="270" r:id="rId14"/>
    <p:sldId id="262"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3" d="100"/>
          <a:sy n="73" d="100"/>
        </p:scale>
        <p:origin x="4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Wood" userId="4a8adbaa-4738-4141-8b09-7e0631f62a7d" providerId="ADAL" clId="{4632F354-A6EB-4187-9754-7A2E4600F856}"/>
    <pc:docChg chg="undo custSel addSld delSld modSld">
      <pc:chgData name="C Wood" userId="4a8adbaa-4738-4141-8b09-7e0631f62a7d" providerId="ADAL" clId="{4632F354-A6EB-4187-9754-7A2E4600F856}" dt="2025-09-11T11:14:55.558" v="617" actId="20577"/>
      <pc:docMkLst>
        <pc:docMk/>
      </pc:docMkLst>
      <pc:sldChg chg="modSp mod">
        <pc:chgData name="C Wood" userId="4a8adbaa-4738-4141-8b09-7e0631f62a7d" providerId="ADAL" clId="{4632F354-A6EB-4187-9754-7A2E4600F856}" dt="2025-09-10T11:06:04.816" v="609" actId="20577"/>
        <pc:sldMkLst>
          <pc:docMk/>
          <pc:sldMk cId="3405756089" sldId="257"/>
        </pc:sldMkLst>
      </pc:sldChg>
      <pc:sldChg chg="modSp mod">
        <pc:chgData name="C Wood" userId="4a8adbaa-4738-4141-8b09-7e0631f62a7d" providerId="ADAL" clId="{4632F354-A6EB-4187-9754-7A2E4600F856}" dt="2025-09-10T10:35:31.871" v="166" actId="20577"/>
        <pc:sldMkLst>
          <pc:docMk/>
          <pc:sldMk cId="4042163463" sldId="259"/>
        </pc:sldMkLst>
      </pc:sldChg>
      <pc:sldChg chg="modSp mod">
        <pc:chgData name="C Wood" userId="4a8adbaa-4738-4141-8b09-7e0631f62a7d" providerId="ADAL" clId="{4632F354-A6EB-4187-9754-7A2E4600F856}" dt="2025-09-10T10:34:06.029" v="51"/>
        <pc:sldMkLst>
          <pc:docMk/>
          <pc:sldMk cId="211404792" sldId="261"/>
        </pc:sldMkLst>
      </pc:sldChg>
      <pc:sldChg chg="modSp mod">
        <pc:chgData name="C Wood" userId="4a8adbaa-4738-4141-8b09-7e0631f62a7d" providerId="ADAL" clId="{4632F354-A6EB-4187-9754-7A2E4600F856}" dt="2025-09-11T11:14:55.558" v="617" actId="20577"/>
        <pc:sldMkLst>
          <pc:docMk/>
          <pc:sldMk cId="1933853152" sldId="262"/>
        </pc:sldMkLst>
      </pc:sldChg>
      <pc:sldChg chg="del">
        <pc:chgData name="C Wood" userId="4a8adbaa-4738-4141-8b09-7e0631f62a7d" providerId="ADAL" clId="{4632F354-A6EB-4187-9754-7A2E4600F856}" dt="2025-09-10T10:37:47.559" v="362" actId="47"/>
        <pc:sldMkLst>
          <pc:docMk/>
          <pc:sldMk cId="362654775" sldId="263"/>
        </pc:sldMkLst>
      </pc:sldChg>
      <pc:sldChg chg="del">
        <pc:chgData name="C Wood" userId="4a8adbaa-4738-4141-8b09-7e0631f62a7d" providerId="ADAL" clId="{4632F354-A6EB-4187-9754-7A2E4600F856}" dt="2025-09-10T10:37:53.653" v="363" actId="47"/>
        <pc:sldMkLst>
          <pc:docMk/>
          <pc:sldMk cId="3974923953" sldId="264"/>
        </pc:sldMkLst>
      </pc:sldChg>
      <pc:sldChg chg="modSp mod">
        <pc:chgData name="C Wood" userId="4a8adbaa-4738-4141-8b09-7e0631f62a7d" providerId="ADAL" clId="{4632F354-A6EB-4187-9754-7A2E4600F856}" dt="2025-09-10T11:05:27.729" v="577" actId="1076"/>
        <pc:sldMkLst>
          <pc:docMk/>
          <pc:sldMk cId="1290741515" sldId="267"/>
        </pc:sldMkLst>
      </pc:sldChg>
      <pc:sldChg chg="modSp add mod">
        <pc:chgData name="C Wood" userId="4a8adbaa-4738-4141-8b09-7e0631f62a7d" providerId="ADAL" clId="{4632F354-A6EB-4187-9754-7A2E4600F856}" dt="2025-09-10T11:07:00.170" v="610" actId="1076"/>
        <pc:sldMkLst>
          <pc:docMk/>
          <pc:sldMk cId="2439897264" sldId="268"/>
        </pc:sldMkLst>
      </pc:sldChg>
      <pc:sldChg chg="modSp add del mod">
        <pc:chgData name="C Wood" userId="4a8adbaa-4738-4141-8b09-7e0631f62a7d" providerId="ADAL" clId="{4632F354-A6EB-4187-9754-7A2E4600F856}" dt="2025-09-10T10:57:03.664" v="500" actId="47"/>
        <pc:sldMkLst>
          <pc:docMk/>
          <pc:sldMk cId="629915148" sldId="269"/>
        </pc:sldMkLst>
      </pc:sldChg>
    </pc:docChg>
  </pc:docChgLst>
  <pc:docChgLst>
    <pc:chgData name="C Wood" userId="4a8adbaa-4738-4141-8b09-7e0631f62a7d" providerId="ADAL" clId="{AE2732A4-5FA3-468F-8F42-9A9CA4D552D5}"/>
    <pc:docChg chg="undo custSel addSld delSld modSld">
      <pc:chgData name="C Wood" userId="4a8adbaa-4738-4141-8b09-7e0631f62a7d" providerId="ADAL" clId="{AE2732A4-5FA3-468F-8F42-9A9CA4D552D5}" dt="2026-09-09T11:06:58.508" v="573" actId="20577"/>
      <pc:docMkLst>
        <pc:docMk/>
      </pc:docMkLst>
      <pc:sldChg chg="addSp delSp delDesignElem">
        <pc:chgData name="C Wood" userId="4a8adbaa-4738-4141-8b09-7e0631f62a7d" providerId="ADAL" clId="{AE2732A4-5FA3-468F-8F42-9A9CA4D552D5}" dt="2026-07-22T10:52:33.066" v="296"/>
        <pc:sldMkLst>
          <pc:docMk/>
          <pc:sldMk cId="4270465815" sldId="256"/>
        </pc:sldMkLst>
      </pc:sldChg>
      <pc:sldChg chg="modSp mod">
        <pc:chgData name="C Wood" userId="4a8adbaa-4738-4141-8b09-7e0631f62a7d" providerId="ADAL" clId="{AE2732A4-5FA3-468F-8F42-9A9CA4D552D5}" dt="2026-09-09T11:06:07.323" v="463" actId="20577"/>
        <pc:sldMkLst>
          <pc:docMk/>
          <pc:sldMk cId="3405756089" sldId="257"/>
        </pc:sldMkLst>
        <pc:spChg chg="mod">
          <ac:chgData name="C Wood" userId="4a8adbaa-4738-4141-8b09-7e0631f62a7d" providerId="ADAL" clId="{AE2732A4-5FA3-468F-8F42-9A9CA4D552D5}" dt="2026-09-09T11:06:07.323" v="463" actId="20577"/>
          <ac:spMkLst>
            <pc:docMk/>
            <pc:sldMk cId="3405756089" sldId="257"/>
            <ac:spMk id="3" creationId="{C01B8163-FF79-5257-4510-1899EFBAAC43}"/>
          </ac:spMkLst>
        </pc:spChg>
      </pc:sldChg>
      <pc:sldChg chg="modSp mod">
        <pc:chgData name="C Wood" userId="4a8adbaa-4738-4141-8b09-7e0631f62a7d" providerId="ADAL" clId="{AE2732A4-5FA3-468F-8F42-9A9CA4D552D5}" dt="2026-09-07T14:16:12.867" v="405" actId="20577"/>
        <pc:sldMkLst>
          <pc:docMk/>
          <pc:sldMk cId="1869232491" sldId="258"/>
        </pc:sldMkLst>
        <pc:spChg chg="mod">
          <ac:chgData name="C Wood" userId="4a8adbaa-4738-4141-8b09-7e0631f62a7d" providerId="ADAL" clId="{AE2732A4-5FA3-468F-8F42-9A9CA4D552D5}" dt="2026-09-07T14:16:12.867" v="405" actId="20577"/>
          <ac:spMkLst>
            <pc:docMk/>
            <pc:sldMk cId="1869232491" sldId="258"/>
            <ac:spMk id="3" creationId="{3740BAB3-6BEC-8FFC-0BF3-A8D29AAD8A9A}"/>
          </ac:spMkLst>
        </pc:spChg>
      </pc:sldChg>
      <pc:sldChg chg="modSp mod">
        <pc:chgData name="C Wood" userId="4a8adbaa-4738-4141-8b09-7e0631f62a7d" providerId="ADAL" clId="{AE2732A4-5FA3-468F-8F42-9A9CA4D552D5}" dt="2026-07-22T10:52:33.066" v="296"/>
        <pc:sldMkLst>
          <pc:docMk/>
          <pc:sldMk cId="4042163463" sldId="259"/>
        </pc:sldMkLst>
      </pc:sldChg>
      <pc:sldChg chg="modSp mod">
        <pc:chgData name="C Wood" userId="4a8adbaa-4738-4141-8b09-7e0631f62a7d" providerId="ADAL" clId="{AE2732A4-5FA3-468F-8F42-9A9CA4D552D5}" dt="2026-07-22T10:52:33.066" v="296"/>
        <pc:sldMkLst>
          <pc:docMk/>
          <pc:sldMk cId="1504027156" sldId="260"/>
        </pc:sldMkLst>
      </pc:sldChg>
      <pc:sldChg chg="modSp mod">
        <pc:chgData name="C Wood" userId="4a8adbaa-4738-4141-8b09-7e0631f62a7d" providerId="ADAL" clId="{AE2732A4-5FA3-468F-8F42-9A9CA4D552D5}" dt="2026-07-22T10:52:33.066" v="296"/>
        <pc:sldMkLst>
          <pc:docMk/>
          <pc:sldMk cId="211404792" sldId="261"/>
        </pc:sldMkLst>
      </pc:sldChg>
      <pc:sldChg chg="modSp mod">
        <pc:chgData name="C Wood" userId="4a8adbaa-4738-4141-8b09-7e0631f62a7d" providerId="ADAL" clId="{AE2732A4-5FA3-468F-8F42-9A9CA4D552D5}" dt="2026-09-07T14:17:04.435" v="425" actId="20577"/>
        <pc:sldMkLst>
          <pc:docMk/>
          <pc:sldMk cId="1933853152" sldId="262"/>
        </pc:sldMkLst>
        <pc:spChg chg="mod">
          <ac:chgData name="C Wood" userId="4a8adbaa-4738-4141-8b09-7e0631f62a7d" providerId="ADAL" clId="{AE2732A4-5FA3-468F-8F42-9A9CA4D552D5}" dt="2026-09-07T14:17:04.435" v="425" actId="20577"/>
          <ac:spMkLst>
            <pc:docMk/>
            <pc:sldMk cId="1933853152" sldId="262"/>
            <ac:spMk id="3" creationId="{F39E4E13-34AC-67C7-74B0-FAAE43EB002D}"/>
          </ac:spMkLst>
        </pc:spChg>
      </pc:sldChg>
      <pc:sldChg chg="modSp mod">
        <pc:chgData name="C Wood" userId="4a8adbaa-4738-4141-8b09-7e0631f62a7d" providerId="ADAL" clId="{AE2732A4-5FA3-468F-8F42-9A9CA4D552D5}" dt="2026-07-22T10:52:33.066" v="296"/>
        <pc:sldMkLst>
          <pc:docMk/>
          <pc:sldMk cId="3102813099" sldId="265"/>
        </pc:sldMkLst>
      </pc:sldChg>
      <pc:sldChg chg="modSp">
        <pc:chgData name="C Wood" userId="4a8adbaa-4738-4141-8b09-7e0631f62a7d" providerId="ADAL" clId="{AE2732A4-5FA3-468F-8F42-9A9CA4D552D5}" dt="2026-07-22T10:52:33.066" v="296"/>
        <pc:sldMkLst>
          <pc:docMk/>
          <pc:sldMk cId="1290741515" sldId="267"/>
        </pc:sldMkLst>
      </pc:sldChg>
      <pc:sldChg chg="modSp mod">
        <pc:chgData name="C Wood" userId="4a8adbaa-4738-4141-8b09-7e0631f62a7d" providerId="ADAL" clId="{AE2732A4-5FA3-468F-8F42-9A9CA4D552D5}" dt="2026-09-09T11:06:58.508" v="573" actId="20577"/>
        <pc:sldMkLst>
          <pc:docMk/>
          <pc:sldMk cId="2439897264" sldId="268"/>
        </pc:sldMkLst>
        <pc:spChg chg="mod">
          <ac:chgData name="C Wood" userId="4a8adbaa-4738-4141-8b09-7e0631f62a7d" providerId="ADAL" clId="{AE2732A4-5FA3-468F-8F42-9A9CA4D552D5}" dt="2026-09-09T11:06:58.508" v="573" actId="20577"/>
          <ac:spMkLst>
            <pc:docMk/>
            <pc:sldMk cId="2439897264" sldId="268"/>
            <ac:spMk id="3" creationId="{368E10E2-50A4-60E5-AD64-7951DA7A0782}"/>
          </ac:spMkLst>
        </pc:spChg>
      </pc:sldChg>
      <pc:sldChg chg="new del">
        <pc:chgData name="C Wood" userId="4a8adbaa-4738-4141-8b09-7e0631f62a7d" providerId="ADAL" clId="{AE2732A4-5FA3-468F-8F42-9A9CA4D552D5}" dt="2026-07-22T10:51:52.893" v="288" actId="47"/>
        <pc:sldMkLst>
          <pc:docMk/>
          <pc:sldMk cId="3420960838" sldId="269"/>
        </pc:sldMkLst>
      </pc:sldChg>
      <pc:sldChg chg="delSp modSp add mod">
        <pc:chgData name="C Wood" userId="4a8adbaa-4738-4141-8b09-7e0631f62a7d" providerId="ADAL" clId="{AE2732A4-5FA3-468F-8F42-9A9CA4D552D5}" dt="2026-07-22T10:50:57.912" v="284" actId="14100"/>
        <pc:sldMkLst>
          <pc:docMk/>
          <pc:sldMk cId="257895007" sldId="270"/>
        </pc:sldMkLst>
      </pc:sldChg>
      <pc:sldChg chg="delSp modSp add mod">
        <pc:chgData name="C Wood" userId="4a8adbaa-4738-4141-8b09-7e0631f62a7d" providerId="ADAL" clId="{AE2732A4-5FA3-468F-8F42-9A9CA4D552D5}" dt="2026-07-22T10:52:53.812" v="301" actId="1076"/>
        <pc:sldMkLst>
          <pc:docMk/>
          <pc:sldMk cId="2579769799" sldId="27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9/9/2026</a:t>
            </a:fld>
            <a:endParaRPr lang="en-US" dirty="0"/>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a:t>
            </a:fld>
            <a:endParaRPr lang="en-US" sz="1000" dirty="0"/>
          </a:p>
        </p:txBody>
      </p:sp>
    </p:spTree>
    <p:extLst>
      <p:ext uri="{BB962C8B-B14F-4D97-AF65-F5344CB8AC3E}">
        <p14:creationId xmlns:p14="http://schemas.microsoft.com/office/powerpoint/2010/main" val="630611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901185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408992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9/9/2026</a:t>
            </a:fld>
            <a:endParaRPr lang="en-US" dirty="0"/>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a:t>
            </a:fld>
            <a:endParaRPr lang="en-US" dirty="0"/>
          </a:p>
        </p:txBody>
      </p:sp>
    </p:spTree>
    <p:extLst>
      <p:ext uri="{BB962C8B-B14F-4D97-AF65-F5344CB8AC3E}">
        <p14:creationId xmlns:p14="http://schemas.microsoft.com/office/powerpoint/2010/main" val="3820511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77612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362313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308863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803698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553052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839644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9/9/2026</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811288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9/9/2026</a:t>
            </a:fld>
            <a:endParaRPr lang="en-US" dirty="0"/>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dirty="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a:t>
            </a:fld>
            <a:endParaRPr lang="en-US" sz="1000" dirty="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717470391"/>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2C61B-992A-ADD1-822E-82AD5D36F06A}"/>
              </a:ext>
            </a:extLst>
          </p:cNvPr>
          <p:cNvSpPr>
            <a:spLocks noGrp="1"/>
          </p:cNvSpPr>
          <p:nvPr>
            <p:ph type="ctrTitle"/>
          </p:nvPr>
        </p:nvSpPr>
        <p:spPr>
          <a:xfrm>
            <a:off x="762000" y="743804"/>
            <a:ext cx="4102609" cy="3793482"/>
          </a:xfrm>
        </p:spPr>
        <p:txBody>
          <a:bodyPr anchor="ctr">
            <a:normAutofit/>
          </a:bodyPr>
          <a:lstStyle/>
          <a:p>
            <a:r>
              <a:rPr lang="en-GB" dirty="0"/>
              <a:t>Year 2 Deer Class</a:t>
            </a:r>
          </a:p>
        </p:txBody>
      </p:sp>
      <p:sp>
        <p:nvSpPr>
          <p:cNvPr id="3" name="Subtitle 2">
            <a:extLst>
              <a:ext uri="{FF2B5EF4-FFF2-40B4-BE49-F238E27FC236}">
                <a16:creationId xmlns:a16="http://schemas.microsoft.com/office/drawing/2014/main" id="{C1E783CA-E4C1-3757-BF34-18CCD7519856}"/>
              </a:ext>
            </a:extLst>
          </p:cNvPr>
          <p:cNvSpPr>
            <a:spLocks noGrp="1"/>
          </p:cNvSpPr>
          <p:nvPr>
            <p:ph type="subTitle" idx="1"/>
          </p:nvPr>
        </p:nvSpPr>
        <p:spPr>
          <a:xfrm>
            <a:off x="762000" y="4691564"/>
            <a:ext cx="4102609" cy="1422631"/>
          </a:xfrm>
        </p:spPr>
        <p:txBody>
          <a:bodyPr>
            <a:normAutofit/>
          </a:bodyPr>
          <a:lstStyle/>
          <a:p>
            <a:r>
              <a:rPr lang="en-GB" dirty="0"/>
              <a:t>Meet the Teacher</a:t>
            </a:r>
          </a:p>
        </p:txBody>
      </p:sp>
      <p:pic>
        <p:nvPicPr>
          <p:cNvPr id="4" name="Picture 3" descr="A splash of colors on a white surface">
            <a:extLst>
              <a:ext uri="{FF2B5EF4-FFF2-40B4-BE49-F238E27FC236}">
                <a16:creationId xmlns:a16="http://schemas.microsoft.com/office/drawing/2014/main" id="{E08C279B-C5EE-BCE1-2882-5D0D245D3A59}"/>
              </a:ext>
            </a:extLst>
          </p:cNvPr>
          <p:cNvPicPr>
            <a:picLocks noChangeAspect="1"/>
          </p:cNvPicPr>
          <p:nvPr/>
        </p:nvPicPr>
        <p:blipFill>
          <a:blip r:embed="rId2"/>
          <a:srcRect r="25167"/>
          <a:stretch/>
        </p:blipFill>
        <p:spPr>
          <a:xfrm>
            <a:off x="5349241" y="10"/>
            <a:ext cx="6842759" cy="6857990"/>
          </a:xfrm>
          <a:prstGeom prst="rect">
            <a:avLst/>
          </a:prstGeom>
        </p:spPr>
      </p:pic>
    </p:spTree>
    <p:extLst>
      <p:ext uri="{BB962C8B-B14F-4D97-AF65-F5344CB8AC3E}">
        <p14:creationId xmlns:p14="http://schemas.microsoft.com/office/powerpoint/2010/main" val="4270465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BA2-6613-D430-B222-DAEDF360241D}"/>
              </a:ext>
            </a:extLst>
          </p:cNvPr>
          <p:cNvSpPr>
            <a:spLocks noGrp="1"/>
          </p:cNvSpPr>
          <p:nvPr>
            <p:ph type="title"/>
          </p:nvPr>
        </p:nvSpPr>
        <p:spPr/>
        <p:txBody>
          <a:bodyPr/>
          <a:lstStyle/>
          <a:p>
            <a:r>
              <a:rPr lang="en-GB" dirty="0"/>
              <a:t>Our Year 2 Team</a:t>
            </a:r>
          </a:p>
        </p:txBody>
      </p:sp>
      <p:sp>
        <p:nvSpPr>
          <p:cNvPr id="3" name="Content Placeholder 2">
            <a:extLst>
              <a:ext uri="{FF2B5EF4-FFF2-40B4-BE49-F238E27FC236}">
                <a16:creationId xmlns:a16="http://schemas.microsoft.com/office/drawing/2014/main" id="{A6C92070-2381-1FD9-43C7-4D32A5FB30F6}"/>
              </a:ext>
            </a:extLst>
          </p:cNvPr>
          <p:cNvSpPr>
            <a:spLocks noGrp="1"/>
          </p:cNvSpPr>
          <p:nvPr>
            <p:ph idx="1"/>
          </p:nvPr>
        </p:nvSpPr>
        <p:spPr/>
        <p:txBody>
          <a:bodyPr/>
          <a:lstStyle/>
          <a:p>
            <a:r>
              <a:rPr lang="en-GB" dirty="0"/>
              <a:t>Mrs Wood		Monday to Thursday</a:t>
            </a:r>
          </a:p>
          <a:p>
            <a:r>
              <a:rPr lang="en-GB" dirty="0"/>
              <a:t>Mrs Rawlings		Friday </a:t>
            </a:r>
          </a:p>
          <a:p>
            <a:r>
              <a:rPr lang="en-GB"/>
              <a:t>Miss Rhodes </a:t>
            </a:r>
            <a:r>
              <a:rPr lang="en-GB" dirty="0"/>
              <a:t>	           Tuesday to Thursday</a:t>
            </a:r>
          </a:p>
        </p:txBody>
      </p:sp>
      <p:pic>
        <p:nvPicPr>
          <p:cNvPr id="1026" name="Picture 2" descr="Deer Clipart Royalty-Free Images, Stock ...">
            <a:extLst>
              <a:ext uri="{FF2B5EF4-FFF2-40B4-BE49-F238E27FC236}">
                <a16:creationId xmlns:a16="http://schemas.microsoft.com/office/drawing/2014/main" id="{D688AE6A-FEEF-A0BF-7EC5-0A5C361E3F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5821" y="920238"/>
            <a:ext cx="1962150" cy="2333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2813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59535-CEDD-68BF-1F5A-1DE63535BAA9}"/>
              </a:ext>
            </a:extLst>
          </p:cNvPr>
          <p:cNvSpPr>
            <a:spLocks noGrp="1"/>
          </p:cNvSpPr>
          <p:nvPr>
            <p:ph type="title"/>
          </p:nvPr>
        </p:nvSpPr>
        <p:spPr/>
        <p:txBody>
          <a:bodyPr/>
          <a:lstStyle/>
          <a:p>
            <a:r>
              <a:rPr lang="en-GB" dirty="0"/>
              <a:t>What do the children need?</a:t>
            </a:r>
          </a:p>
        </p:txBody>
      </p:sp>
      <p:sp>
        <p:nvSpPr>
          <p:cNvPr id="3" name="Content Placeholder 2">
            <a:extLst>
              <a:ext uri="{FF2B5EF4-FFF2-40B4-BE49-F238E27FC236}">
                <a16:creationId xmlns:a16="http://schemas.microsoft.com/office/drawing/2014/main" id="{C01B8163-FF79-5257-4510-1899EFBAAC43}"/>
              </a:ext>
            </a:extLst>
          </p:cNvPr>
          <p:cNvSpPr>
            <a:spLocks noGrp="1"/>
          </p:cNvSpPr>
          <p:nvPr>
            <p:ph idx="1"/>
          </p:nvPr>
        </p:nvSpPr>
        <p:spPr>
          <a:xfrm>
            <a:off x="1530096" y="2432305"/>
            <a:ext cx="9144000" cy="3127248"/>
          </a:xfrm>
        </p:spPr>
        <p:txBody>
          <a:bodyPr/>
          <a:lstStyle/>
          <a:p>
            <a:r>
              <a:rPr lang="en-GB" dirty="0"/>
              <a:t>Clear plastic water bottle</a:t>
            </a:r>
          </a:p>
          <a:p>
            <a:r>
              <a:rPr lang="en-GB" dirty="0"/>
              <a:t>Reading wallet (all will receive new folders soon </a:t>
            </a:r>
            <a:r>
              <a:rPr lang="en-GB" dirty="0">
                <a:sym typeface="Wingdings" panose="05000000000000000000" pitchFamily="2" charset="2"/>
              </a:rPr>
              <a:t></a:t>
            </a:r>
            <a:r>
              <a:rPr lang="en-GB" dirty="0"/>
              <a:t>)</a:t>
            </a:r>
          </a:p>
          <a:p>
            <a:r>
              <a:rPr lang="en-GB" dirty="0"/>
              <a:t>Old shirt for art (named please)</a:t>
            </a:r>
          </a:p>
          <a:p>
            <a:r>
              <a:rPr lang="en-GB" dirty="0"/>
              <a:t>Snack 	</a:t>
            </a:r>
          </a:p>
          <a:p>
            <a:pPr lvl="1"/>
            <a:r>
              <a:rPr lang="en-GB" dirty="0"/>
              <a:t>	optional</a:t>
            </a:r>
          </a:p>
          <a:p>
            <a:pPr lvl="1"/>
            <a:r>
              <a:rPr lang="en-GB" dirty="0"/>
              <a:t>	fresh fruit or vegetable please, nothing in a wrapper</a:t>
            </a:r>
          </a:p>
          <a:p>
            <a:endParaRPr lang="en-GB" dirty="0"/>
          </a:p>
        </p:txBody>
      </p:sp>
    </p:spTree>
    <p:extLst>
      <p:ext uri="{BB962C8B-B14F-4D97-AF65-F5344CB8AC3E}">
        <p14:creationId xmlns:p14="http://schemas.microsoft.com/office/powerpoint/2010/main" val="3405756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53BA9-CDF5-4EF6-0403-936CE1118079}"/>
              </a:ext>
            </a:extLst>
          </p:cNvPr>
          <p:cNvSpPr>
            <a:spLocks noGrp="1"/>
          </p:cNvSpPr>
          <p:nvPr>
            <p:ph type="title"/>
          </p:nvPr>
        </p:nvSpPr>
        <p:spPr/>
        <p:txBody>
          <a:bodyPr/>
          <a:lstStyle/>
          <a:p>
            <a:r>
              <a:rPr lang="en-GB" dirty="0"/>
              <a:t>Year 2 Non-Negotiables </a:t>
            </a:r>
          </a:p>
        </p:txBody>
      </p:sp>
      <p:sp>
        <p:nvSpPr>
          <p:cNvPr id="3" name="Content Placeholder 2">
            <a:extLst>
              <a:ext uri="{FF2B5EF4-FFF2-40B4-BE49-F238E27FC236}">
                <a16:creationId xmlns:a16="http://schemas.microsoft.com/office/drawing/2014/main" id="{3740BAB3-6BEC-8FFC-0BF3-A8D29AAD8A9A}"/>
              </a:ext>
            </a:extLst>
          </p:cNvPr>
          <p:cNvSpPr>
            <a:spLocks noGrp="1"/>
          </p:cNvSpPr>
          <p:nvPr>
            <p:ph idx="1"/>
          </p:nvPr>
        </p:nvSpPr>
        <p:spPr/>
        <p:txBody>
          <a:bodyPr/>
          <a:lstStyle/>
          <a:p>
            <a:r>
              <a:rPr lang="en-GB" dirty="0"/>
              <a:t>Found in your child’s reading record</a:t>
            </a:r>
          </a:p>
          <a:p>
            <a:r>
              <a:rPr lang="en-GB" dirty="0"/>
              <a:t>Key elements of the Year 2 Curriculum</a:t>
            </a:r>
          </a:p>
          <a:p>
            <a:endParaRPr lang="en-GB" dirty="0"/>
          </a:p>
          <a:p>
            <a:r>
              <a:rPr lang="en-GB" dirty="0"/>
              <a:t>Front of the reading record are all both log in’s for purple mash and ed shed. </a:t>
            </a:r>
          </a:p>
        </p:txBody>
      </p:sp>
    </p:spTree>
    <p:extLst>
      <p:ext uri="{BB962C8B-B14F-4D97-AF65-F5344CB8AC3E}">
        <p14:creationId xmlns:p14="http://schemas.microsoft.com/office/powerpoint/2010/main" val="1869232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E38EF-860F-FD4E-E19F-4ED7A40031B0}"/>
              </a:ext>
            </a:extLst>
          </p:cNvPr>
          <p:cNvSpPr>
            <a:spLocks noGrp="1"/>
          </p:cNvSpPr>
          <p:nvPr>
            <p:ph type="title"/>
          </p:nvPr>
        </p:nvSpPr>
        <p:spPr/>
        <p:txBody>
          <a:bodyPr/>
          <a:lstStyle/>
          <a:p>
            <a:r>
              <a:rPr lang="en-GB" dirty="0"/>
              <a:t>Reading Records</a:t>
            </a:r>
          </a:p>
        </p:txBody>
      </p:sp>
      <p:sp>
        <p:nvSpPr>
          <p:cNvPr id="3" name="Content Placeholder 2">
            <a:extLst>
              <a:ext uri="{FF2B5EF4-FFF2-40B4-BE49-F238E27FC236}">
                <a16:creationId xmlns:a16="http://schemas.microsoft.com/office/drawing/2014/main" id="{BDBD9118-9221-B82D-A564-D092BB3A8AED}"/>
              </a:ext>
            </a:extLst>
          </p:cNvPr>
          <p:cNvSpPr>
            <a:spLocks noGrp="1"/>
          </p:cNvSpPr>
          <p:nvPr>
            <p:ph idx="1"/>
          </p:nvPr>
        </p:nvSpPr>
        <p:spPr/>
        <p:txBody>
          <a:bodyPr>
            <a:normAutofit fontScale="92500" lnSpcReduction="10000"/>
          </a:bodyPr>
          <a:lstStyle/>
          <a:p>
            <a:r>
              <a:rPr lang="en-GB" dirty="0"/>
              <a:t>Please read daily (10-15 mins) with your children</a:t>
            </a:r>
          </a:p>
          <a:p>
            <a:r>
              <a:rPr lang="en-GB" dirty="0"/>
              <a:t>School reading book</a:t>
            </a:r>
          </a:p>
          <a:p>
            <a:r>
              <a:rPr lang="en-GB" dirty="0"/>
              <a:t>Log this in your reading record</a:t>
            </a:r>
          </a:p>
          <a:p>
            <a:pPr lvl="1"/>
            <a:r>
              <a:rPr lang="en-GB" dirty="0"/>
              <a:t>A short, learning driven comment</a:t>
            </a:r>
          </a:p>
          <a:p>
            <a:pPr lvl="1"/>
            <a:r>
              <a:rPr lang="en-GB" dirty="0"/>
              <a:t>Can be just a page number and initial</a:t>
            </a:r>
          </a:p>
          <a:p>
            <a:r>
              <a:rPr lang="en-GB" dirty="0"/>
              <a:t>Checked weekly (Friday)</a:t>
            </a:r>
          </a:p>
          <a:p>
            <a:r>
              <a:rPr lang="en-GB" dirty="0"/>
              <a:t>New Autumn reading challenge</a:t>
            </a:r>
          </a:p>
        </p:txBody>
      </p:sp>
    </p:spTree>
    <p:extLst>
      <p:ext uri="{BB962C8B-B14F-4D97-AF65-F5344CB8AC3E}">
        <p14:creationId xmlns:p14="http://schemas.microsoft.com/office/powerpoint/2010/main" val="4042163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BDA37-02D9-01DD-8E38-2A1093ED80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9F4F0E-C2E4-AC2C-AC5A-E06DADEE4CF1}"/>
              </a:ext>
            </a:extLst>
          </p:cNvPr>
          <p:cNvSpPr>
            <a:spLocks noGrp="1"/>
          </p:cNvSpPr>
          <p:nvPr>
            <p:ph type="title"/>
          </p:nvPr>
        </p:nvSpPr>
        <p:spPr/>
        <p:txBody>
          <a:bodyPr/>
          <a:lstStyle/>
          <a:p>
            <a:r>
              <a:rPr lang="en-GB" dirty="0"/>
              <a:t>Reading in school</a:t>
            </a:r>
          </a:p>
        </p:txBody>
      </p:sp>
      <p:sp>
        <p:nvSpPr>
          <p:cNvPr id="3" name="Content Placeholder 2">
            <a:extLst>
              <a:ext uri="{FF2B5EF4-FFF2-40B4-BE49-F238E27FC236}">
                <a16:creationId xmlns:a16="http://schemas.microsoft.com/office/drawing/2014/main" id="{368E10E2-50A4-60E5-AD64-7951DA7A0782}"/>
              </a:ext>
            </a:extLst>
          </p:cNvPr>
          <p:cNvSpPr>
            <a:spLocks noGrp="1"/>
          </p:cNvSpPr>
          <p:nvPr>
            <p:ph idx="1"/>
          </p:nvPr>
        </p:nvSpPr>
        <p:spPr>
          <a:xfrm>
            <a:off x="1354618" y="2189988"/>
            <a:ext cx="9144000" cy="3127248"/>
          </a:xfrm>
        </p:spPr>
        <p:txBody>
          <a:bodyPr>
            <a:normAutofit/>
          </a:bodyPr>
          <a:lstStyle/>
          <a:p>
            <a:endParaRPr lang="en-GB" dirty="0"/>
          </a:p>
          <a:p>
            <a:r>
              <a:rPr lang="en-GB" dirty="0"/>
              <a:t>Guided reading daily with the teacher adapted to ability.</a:t>
            </a:r>
          </a:p>
          <a:p>
            <a:r>
              <a:rPr lang="en-GB" dirty="0"/>
              <a:t>Reading in lessons daily (mixed with other subjects; writing, history </a:t>
            </a:r>
            <a:r>
              <a:rPr lang="en-GB"/>
              <a:t>and geography. </a:t>
            </a:r>
            <a:endParaRPr lang="en-GB" dirty="0"/>
          </a:p>
          <a:p>
            <a:r>
              <a:rPr lang="en-GB" dirty="0"/>
              <a:t>Children are encouraged to change their reading books independently (could be daily) </a:t>
            </a:r>
          </a:p>
        </p:txBody>
      </p:sp>
    </p:spTree>
    <p:extLst>
      <p:ext uri="{BB962C8B-B14F-4D97-AF65-F5344CB8AC3E}">
        <p14:creationId xmlns:p14="http://schemas.microsoft.com/office/powerpoint/2010/main" val="2439897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87A01-5B5C-2BE9-42D3-59AF7DF90076}"/>
              </a:ext>
            </a:extLst>
          </p:cNvPr>
          <p:cNvSpPr>
            <a:spLocks noGrp="1"/>
          </p:cNvSpPr>
          <p:nvPr>
            <p:ph type="title"/>
          </p:nvPr>
        </p:nvSpPr>
        <p:spPr/>
        <p:txBody>
          <a:bodyPr/>
          <a:lstStyle/>
          <a:p>
            <a:r>
              <a:rPr lang="en-GB" dirty="0"/>
              <a:t>Home Learning</a:t>
            </a:r>
          </a:p>
        </p:txBody>
      </p:sp>
      <p:sp>
        <p:nvSpPr>
          <p:cNvPr id="3" name="Content Placeholder 2">
            <a:extLst>
              <a:ext uri="{FF2B5EF4-FFF2-40B4-BE49-F238E27FC236}">
                <a16:creationId xmlns:a16="http://schemas.microsoft.com/office/drawing/2014/main" id="{B0317D1E-D004-3620-6CBC-13CA91D974C7}"/>
              </a:ext>
            </a:extLst>
          </p:cNvPr>
          <p:cNvSpPr>
            <a:spLocks noGrp="1"/>
          </p:cNvSpPr>
          <p:nvPr>
            <p:ph idx="1"/>
          </p:nvPr>
        </p:nvSpPr>
        <p:spPr/>
        <p:txBody>
          <a:bodyPr/>
          <a:lstStyle/>
          <a:p>
            <a:r>
              <a:rPr lang="en-GB" dirty="0"/>
              <a:t>Spelling shed (different spelling sound each week)</a:t>
            </a:r>
          </a:p>
          <a:p>
            <a:pPr marL="0" indent="0">
              <a:buNone/>
            </a:pPr>
            <a:r>
              <a:rPr lang="en-GB" dirty="0"/>
              <a:t>Attached to the webpage will be the spellings to complete on paper if you wish</a:t>
            </a:r>
          </a:p>
          <a:p>
            <a:r>
              <a:rPr lang="en-GB" dirty="0"/>
              <a:t>Short maths games (online or playing games at home)</a:t>
            </a:r>
          </a:p>
          <a:p>
            <a:r>
              <a:rPr lang="en-GB" dirty="0"/>
              <a:t>Signposted each week on the website</a:t>
            </a:r>
          </a:p>
        </p:txBody>
      </p:sp>
    </p:spTree>
    <p:extLst>
      <p:ext uri="{BB962C8B-B14F-4D97-AF65-F5344CB8AC3E}">
        <p14:creationId xmlns:p14="http://schemas.microsoft.com/office/powerpoint/2010/main" val="1504027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CC7FB-1AFC-0D14-BA2F-6DEF478FFB58}"/>
              </a:ext>
            </a:extLst>
          </p:cNvPr>
          <p:cNvSpPr>
            <a:spLocks noGrp="1"/>
          </p:cNvSpPr>
          <p:nvPr>
            <p:ph type="title"/>
          </p:nvPr>
        </p:nvSpPr>
        <p:spPr/>
        <p:txBody>
          <a:bodyPr/>
          <a:lstStyle/>
          <a:p>
            <a:r>
              <a:rPr lang="en-GB" dirty="0"/>
              <a:t>E-Safety</a:t>
            </a:r>
          </a:p>
        </p:txBody>
      </p:sp>
      <p:sp>
        <p:nvSpPr>
          <p:cNvPr id="3" name="Content Placeholder 2">
            <a:extLst>
              <a:ext uri="{FF2B5EF4-FFF2-40B4-BE49-F238E27FC236}">
                <a16:creationId xmlns:a16="http://schemas.microsoft.com/office/drawing/2014/main" id="{85C73063-E6F9-0718-5CB5-C572129B91A8}"/>
              </a:ext>
            </a:extLst>
          </p:cNvPr>
          <p:cNvSpPr>
            <a:spLocks noGrp="1"/>
          </p:cNvSpPr>
          <p:nvPr>
            <p:ph idx="1"/>
          </p:nvPr>
        </p:nvSpPr>
        <p:spPr/>
        <p:txBody>
          <a:bodyPr/>
          <a:lstStyle/>
          <a:p>
            <a:r>
              <a:rPr lang="en-GB" dirty="0"/>
              <a:t>Parental controls</a:t>
            </a:r>
          </a:p>
          <a:p>
            <a:r>
              <a:rPr lang="en-GB" dirty="0"/>
              <a:t>Keep talking</a:t>
            </a:r>
          </a:p>
          <a:p>
            <a:r>
              <a:rPr lang="en-GB" dirty="0"/>
              <a:t>Supervised use – even as their confidence grows!</a:t>
            </a:r>
          </a:p>
          <a:p>
            <a:endParaRPr lang="en-GB" dirty="0"/>
          </a:p>
        </p:txBody>
      </p:sp>
    </p:spTree>
    <p:extLst>
      <p:ext uri="{BB962C8B-B14F-4D97-AF65-F5344CB8AC3E}">
        <p14:creationId xmlns:p14="http://schemas.microsoft.com/office/powerpoint/2010/main" val="211404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7486C-0540-C77D-9B6F-8FF4297957F8}"/>
            </a:ext>
          </a:extLst>
        </p:cNvPr>
        <p:cNvGrpSpPr/>
        <p:nvPr/>
      </p:nvGrpSpPr>
      <p:grpSpPr>
        <a:xfrm>
          <a:off x="0" y="0"/>
          <a:ext cx="0" cy="0"/>
          <a:chOff x="0" y="0"/>
          <a:chExt cx="0" cy="0"/>
        </a:xfrm>
      </p:grpSpPr>
      <p:pic>
        <p:nvPicPr>
          <p:cNvPr id="2" name="Picture 1" descr="Online Safety | Hollymount School">
            <a:extLst>
              <a:ext uri="{FF2B5EF4-FFF2-40B4-BE49-F238E27FC236}">
                <a16:creationId xmlns:a16="http://schemas.microsoft.com/office/drawing/2014/main" id="{800ED93F-51C4-67A0-804E-94D8F14554D8}"/>
              </a:ext>
            </a:extLst>
          </p:cNvPr>
          <p:cNvPicPr>
            <a:picLocks noChangeAspect="1"/>
          </p:cNvPicPr>
          <p:nvPr/>
        </p:nvPicPr>
        <p:blipFill>
          <a:blip r:embed="rId2"/>
          <a:stretch>
            <a:fillRect/>
          </a:stretch>
        </p:blipFill>
        <p:spPr>
          <a:xfrm>
            <a:off x="9983599" y="4944349"/>
            <a:ext cx="1953741" cy="1016668"/>
          </a:xfrm>
          <a:prstGeom prst="rect">
            <a:avLst/>
          </a:prstGeom>
        </p:spPr>
      </p:pic>
      <p:sp>
        <p:nvSpPr>
          <p:cNvPr id="6" name="TextBox 5">
            <a:extLst>
              <a:ext uri="{FF2B5EF4-FFF2-40B4-BE49-F238E27FC236}">
                <a16:creationId xmlns:a16="http://schemas.microsoft.com/office/drawing/2014/main" id="{4D0DD618-A1AE-0F4E-DB8E-0565B134DB47}"/>
              </a:ext>
            </a:extLst>
          </p:cNvPr>
          <p:cNvSpPr txBox="1"/>
          <p:nvPr/>
        </p:nvSpPr>
        <p:spPr>
          <a:xfrm>
            <a:off x="695173" y="471825"/>
            <a:ext cx="10519955" cy="6247864"/>
          </a:xfrm>
          <a:prstGeom prst="rect">
            <a:avLst/>
          </a:prstGeom>
          <a:noFill/>
        </p:spPr>
        <p:txBody>
          <a:bodyPr wrap="square">
            <a:spAutoFit/>
          </a:bodyPr>
          <a:lstStyle/>
          <a:p>
            <a:pPr fontAlgn="t">
              <a:lnSpc>
                <a:spcPts val="1500"/>
              </a:lnSpc>
              <a:buNone/>
            </a:pPr>
            <a:r>
              <a:rPr lang="en-GB" sz="2400" b="1" dirty="0">
                <a:latin typeface="Calibri" panose="020F0502020204030204" pitchFamily="34" charset="0"/>
                <a:ea typeface="Calibri" panose="020F0502020204030204" pitchFamily="34" charset="0"/>
                <a:cs typeface="Calibri" panose="020F0502020204030204" pitchFamily="34" charset="0"/>
              </a:rPr>
              <a:t>Internet Safety &amp; Screen Time Considerations</a:t>
            </a:r>
            <a:endParaRPr lang="en-GB" sz="2400" b="1"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endParaRPr lang="en-GB" sz="1600" dirty="0">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As technology continues to evolve, helping children navigate the online world safely remains a key priority for our school. </a:t>
            </a:r>
          </a:p>
          <a:p>
            <a:pPr fontAlgn="t">
              <a:lnSpc>
                <a:spcPct val="150000"/>
              </a:lnSpc>
              <a:buNone/>
            </a:pPr>
            <a:endParaRPr lang="en-GB" sz="1200" b="1"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This year and beyond, we will continue to:</a:t>
            </a: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Promote a smartphone-free childhood, encouraging children to engage, play and connect away from screens wherever possible. This includes ensuring screen free alternatives to home learning and considering how and when smart boards are used in classrooms. </a:t>
            </a:r>
            <a:r>
              <a:rPr lang="en-GB" sz="1400" dirty="0">
                <a:latin typeface="Calibri" panose="020F0502020204030204" pitchFamily="34" charset="0"/>
                <a:ea typeface="Calibri" panose="020F0502020204030204" pitchFamily="34" charset="0"/>
                <a:cs typeface="Calibri" panose="020F0502020204030204" pitchFamily="34" charset="0"/>
              </a:rPr>
              <a:t>No smartphones are permitted on site for children; this is in-line with our local secondary school’s policy.</a:t>
            </a:r>
            <a:endParaRPr lang="en-GB" sz="1400" i="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Teach children about Artificial Intelligence (AI), helping them understand both its opportunities and potential risks, and how to use emerging technologies responsibly.</a:t>
            </a: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Develop online safety knowledge and skills through our curriculum, equipping pupils to make informed and safe choices online.</a:t>
            </a:r>
          </a:p>
          <a:p>
            <a:pPr marL="285750" indent="-285750" fontAlgn="t">
              <a:lnSpc>
                <a:spcPct val="150000"/>
              </a:lnSpc>
              <a:buFont typeface="Arial" panose="020B0604020202020204" pitchFamily="34" charset="0"/>
              <a:buChar char="•"/>
            </a:pPr>
            <a:r>
              <a:rPr lang="en-GB" sz="1400" i="0" dirty="0">
                <a:effectLst/>
                <a:latin typeface="Calibri" panose="020F0502020204030204" pitchFamily="34" charset="0"/>
                <a:ea typeface="Calibri" panose="020F0502020204030204" pitchFamily="34" charset="0"/>
                <a:cs typeface="Calibri" panose="020F0502020204030204" pitchFamily="34" charset="0"/>
              </a:rPr>
              <a:t>Work in partnership with families to </a:t>
            </a:r>
            <a:r>
              <a:rPr lang="en-GB" sz="1400" b="0" i="0" dirty="0">
                <a:effectLst/>
                <a:latin typeface="Calibri" panose="020F0502020204030204" pitchFamily="34" charset="0"/>
                <a:ea typeface="Calibri" panose="020F0502020204030204" pitchFamily="34" charset="0"/>
                <a:cs typeface="Calibri" panose="020F0502020204030204" pitchFamily="34" charset="0"/>
              </a:rPr>
              <a:t>ensure children receive consistent messages about online safety at school and at home.</a:t>
            </a:r>
          </a:p>
          <a:p>
            <a:pPr fontAlgn="t">
              <a:lnSpc>
                <a:spcPct val="150000"/>
              </a:lnSpc>
              <a:buNone/>
            </a:pPr>
            <a:r>
              <a:rPr lang="en-GB" sz="1400" b="1" i="0" u="sng" dirty="0">
                <a:effectLst/>
                <a:latin typeface="Calibri" panose="020F0502020204030204" pitchFamily="34" charset="0"/>
                <a:ea typeface="Calibri" panose="020F0502020204030204" pitchFamily="34" charset="0"/>
                <a:cs typeface="Calibri" panose="020F0502020204030204" pitchFamily="34" charset="0"/>
              </a:rPr>
              <a:t>New for September - Online Safety Corner</a:t>
            </a:r>
            <a:endParaRPr lang="en-GB" sz="1400" b="0" i="0" u="sng"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0" i="0" dirty="0">
                <a:effectLst/>
                <a:latin typeface="Calibri" panose="020F0502020204030204" pitchFamily="34" charset="0"/>
                <a:ea typeface="Calibri" panose="020F0502020204030204" pitchFamily="34" charset="0"/>
                <a:cs typeface="Calibri" panose="020F0502020204030204" pitchFamily="34" charset="0"/>
              </a:rPr>
              <a:t>Rather than sending occasional online safety newsletters, from September we will be launching a </a:t>
            </a:r>
            <a:r>
              <a:rPr lang="en-GB" sz="1400" i="0" dirty="0">
                <a:effectLst/>
                <a:latin typeface="Calibri" panose="020F0502020204030204" pitchFamily="34" charset="0"/>
                <a:ea typeface="Calibri" panose="020F0502020204030204" pitchFamily="34" charset="0"/>
                <a:cs typeface="Calibri" panose="020F0502020204030204" pitchFamily="34" charset="0"/>
              </a:rPr>
              <a:t>dedicated Online Safety Corner </a:t>
            </a:r>
            <a:r>
              <a:rPr lang="en-GB" sz="1400" b="0" i="0" dirty="0">
                <a:effectLst/>
                <a:latin typeface="Calibri" panose="020F0502020204030204" pitchFamily="34" charset="0"/>
                <a:ea typeface="Calibri" panose="020F0502020204030204" pitchFamily="34" charset="0"/>
                <a:cs typeface="Calibri" panose="020F0502020204030204" pitchFamily="34" charset="0"/>
              </a:rPr>
              <a:t>on our </a:t>
            </a:r>
            <a:r>
              <a:rPr lang="en-GB" sz="1400" b="0" i="1" dirty="0">
                <a:effectLst/>
                <a:latin typeface="Calibri" panose="020F0502020204030204" pitchFamily="34" charset="0"/>
                <a:ea typeface="Calibri" panose="020F0502020204030204" pitchFamily="34" charset="0"/>
                <a:cs typeface="Calibri" panose="020F0502020204030204" pitchFamily="34" charset="0"/>
              </a:rPr>
              <a:t>Nutshell </a:t>
            </a:r>
            <a:r>
              <a:rPr lang="en-GB" sz="1400" b="0" dirty="0">
                <a:effectLst/>
                <a:latin typeface="Calibri" panose="020F0502020204030204" pitchFamily="34" charset="0"/>
                <a:ea typeface="Calibri" panose="020F0502020204030204" pitchFamily="34" charset="0"/>
                <a:cs typeface="Calibri" panose="020F0502020204030204" pitchFamily="34" charset="0"/>
              </a:rPr>
              <a:t>to:</a:t>
            </a: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Up-to-date guidance and resources</a:t>
            </a: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Information about emerging online trends and risks</a:t>
            </a: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Practical tips for supporting children at home</a:t>
            </a:r>
          </a:p>
          <a:p>
            <a:pPr marL="285750" indent="-285750" fontAlgn="t">
              <a:lnSpc>
                <a:spcPct val="150000"/>
              </a:lnSpc>
              <a:buFont typeface="Arial" panose="020B0604020202020204" pitchFamily="34" charset="0"/>
              <a:buChar char="•"/>
            </a:pPr>
            <a:r>
              <a:rPr lang="en-GB" sz="1400" b="0" i="0" dirty="0">
                <a:effectLst/>
                <a:latin typeface="Calibri" panose="020F0502020204030204" pitchFamily="34" charset="0"/>
                <a:ea typeface="Calibri" panose="020F0502020204030204" pitchFamily="34" charset="0"/>
                <a:cs typeface="Calibri" panose="020F0502020204030204" pitchFamily="34" charset="0"/>
              </a:rPr>
              <a:t>Updates on what pupils are learning in school</a:t>
            </a:r>
          </a:p>
          <a:p>
            <a:pPr algn="ct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"Technology will continue to change. Our commitment to helping children use it safely, responsibly and confidently will not."</a:t>
            </a: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C843F367-9D20-EE9B-BD7F-CCD9F67ABAAC}"/>
              </a:ext>
            </a:extLst>
          </p:cNvPr>
          <p:cNvPicPr>
            <a:picLocks noChangeAspect="1"/>
          </p:cNvPicPr>
          <p:nvPr/>
        </p:nvPicPr>
        <p:blipFill>
          <a:blip r:embed="rId3"/>
          <a:stretch>
            <a:fillRect/>
          </a:stretch>
        </p:blipFill>
        <p:spPr>
          <a:xfrm>
            <a:off x="10492916" y="265689"/>
            <a:ext cx="1444424" cy="775848"/>
          </a:xfrm>
          <a:prstGeom prst="rect">
            <a:avLst/>
          </a:prstGeom>
        </p:spPr>
      </p:pic>
    </p:spTree>
    <p:extLst>
      <p:ext uri="{BB962C8B-B14F-4D97-AF65-F5344CB8AC3E}">
        <p14:creationId xmlns:p14="http://schemas.microsoft.com/office/powerpoint/2010/main" val="2579769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4B56131-55D0-E3AC-0E35-15BB83B15708}"/>
              </a:ext>
            </a:extLst>
          </p:cNvPr>
          <p:cNvSpPr txBox="1"/>
          <p:nvPr/>
        </p:nvSpPr>
        <p:spPr>
          <a:xfrm>
            <a:off x="686423" y="379303"/>
            <a:ext cx="7377054" cy="6478697"/>
          </a:xfrm>
          <a:prstGeom prst="rect">
            <a:avLst/>
          </a:prstGeom>
          <a:noFill/>
        </p:spPr>
        <p:txBody>
          <a:bodyPr wrap="square">
            <a:spAutoFit/>
          </a:bodyPr>
          <a:lstStyle/>
          <a:p>
            <a:pPr fontAlgn="t">
              <a:lnSpc>
                <a:spcPts val="1500"/>
              </a:lnSpc>
              <a:buNone/>
            </a:pPr>
            <a:r>
              <a:rPr lang="en-GB" b="1" i="0" dirty="0">
                <a:effectLst/>
                <a:latin typeface="Calibri" panose="020F0502020204030204" pitchFamily="34" charset="0"/>
                <a:ea typeface="Calibri" panose="020F0502020204030204" pitchFamily="34" charset="0"/>
                <a:cs typeface="Calibri" panose="020F0502020204030204" pitchFamily="34" charset="0"/>
              </a:rPr>
              <a:t>Restorative Conversations</a:t>
            </a:r>
          </a:p>
          <a:p>
            <a:pPr fontAlgn="t">
              <a:lnSpc>
                <a:spcPts val="1500"/>
              </a:lnSpc>
              <a:buNone/>
            </a:pPr>
            <a:endParaRPr lang="en-GB" b="1"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ts val="1500"/>
              </a:lnSpc>
              <a:buNone/>
            </a:pPr>
            <a:endParaRPr lang="en-GB" sz="1600" dirty="0">
              <a:latin typeface="Calibri" panose="020F0502020204030204" pitchFamily="34" charset="0"/>
              <a:ea typeface="Calibri" panose="020F0502020204030204" pitchFamily="34" charset="0"/>
              <a:cs typeface="Calibri" panose="020F0502020204030204" pitchFamily="34" charset="0"/>
            </a:endParaRPr>
          </a:p>
          <a:p>
            <a:pPr fontAlgn="t">
              <a:lnSpc>
                <a:spcPts val="2000"/>
              </a:lnSpc>
              <a:buNone/>
            </a:pPr>
            <a:r>
              <a:rPr lang="en-GB" sz="1600" dirty="0">
                <a:latin typeface="Calibri" panose="020F0502020204030204" pitchFamily="34" charset="0"/>
                <a:ea typeface="Calibri" panose="020F0502020204030204" pitchFamily="34" charset="0"/>
                <a:cs typeface="Calibri" panose="020F0502020204030204" pitchFamily="34" charset="0"/>
              </a:rPr>
              <a:t>Last year, our School Council reviewed some of our school language to ensure it reflects our revised behaviour policy. We believe that the words we use matter. They can shape how children view themselves, their learning and their mistakes.</a:t>
            </a:r>
          </a:p>
          <a:p>
            <a:pPr fontAlgn="t">
              <a:lnSpc>
                <a:spcPts val="1500"/>
              </a:lnSpc>
              <a:buNone/>
            </a:pPr>
            <a:endParaRPr lang="en-GB" sz="16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Our approach focuses on:</a:t>
            </a:r>
          </a:p>
          <a:p>
            <a:pPr fontAlgn="t">
              <a:lnSpc>
                <a:spcPct val="150000"/>
              </a:lnSpc>
              <a:buNone/>
            </a:pPr>
            <a:endParaRPr lang="en-GB" sz="140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Person-centred language that sees the child before the behaviour</a:t>
            </a:r>
          </a:p>
          <a:p>
            <a:pPr fontAlgn="t">
              <a:lnSpc>
                <a:spcPct val="150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Blameless conversations that focus on understanding and improvement</a:t>
            </a:r>
          </a:p>
          <a:p>
            <a:pPr fontAlgn="t">
              <a:lnSpc>
                <a:spcPct val="150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Accurate and respectful terminology that values every member of our community</a:t>
            </a:r>
          </a:p>
          <a:p>
            <a:pPr fontAlgn="t">
              <a:lnSpc>
                <a:spcPct val="150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 A growth mindset, recognising that mistakes are opportunities to learn</a:t>
            </a:r>
          </a:p>
          <a:p>
            <a:pPr fontAlgn="t">
              <a:lnSpc>
                <a:spcPct val="150000"/>
              </a:lnSpc>
              <a:buNone/>
            </a:pPr>
            <a:endParaRPr lang="en-GB" sz="140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i="0" dirty="0">
                <a:effectLst/>
                <a:latin typeface="Calibri" panose="020F0502020204030204" pitchFamily="34" charset="0"/>
                <a:ea typeface="Calibri" panose="020F0502020204030204" pitchFamily="34" charset="0"/>
                <a:cs typeface="Calibri" panose="020F0502020204030204" pitchFamily="34" charset="0"/>
              </a:rPr>
              <a:t>For example, "Reflection Sheets" have evolved to "Reflect &amp; Reset</a:t>
            </a:r>
            <a:r>
              <a:rPr lang="en-GB" sz="1400" dirty="0">
                <a:latin typeface="Calibri" panose="020F0502020204030204" pitchFamily="34" charset="0"/>
                <a:ea typeface="Calibri" panose="020F0502020204030204" pitchFamily="34" charset="0"/>
                <a:cs typeface="Calibri" panose="020F0502020204030204" pitchFamily="34" charset="0"/>
              </a:rPr>
              <a:t>”, which </a:t>
            </a:r>
            <a:r>
              <a:rPr lang="en-GB" sz="1400" i="0" dirty="0">
                <a:effectLst/>
                <a:latin typeface="Calibri" panose="020F0502020204030204" pitchFamily="34" charset="0"/>
                <a:ea typeface="Calibri" panose="020F0502020204030204" pitchFamily="34" charset="0"/>
                <a:cs typeface="Calibri" panose="020F0502020204030204" pitchFamily="34" charset="0"/>
              </a:rPr>
              <a:t>may be used collaboratively to support and capture restorative conversations. When appropriate, the outcome of these conversations may be a social story to support the individual instead. This </a:t>
            </a:r>
            <a:r>
              <a:rPr lang="en-GB" sz="1400" b="0" i="0" dirty="0">
                <a:effectLst/>
                <a:latin typeface="Calibri" panose="020F0502020204030204" pitchFamily="34" charset="0"/>
                <a:ea typeface="Calibri" panose="020F0502020204030204" pitchFamily="34" charset="0"/>
                <a:cs typeface="Calibri" panose="020F0502020204030204" pitchFamily="34" charset="0"/>
              </a:rPr>
              <a:t>change helps emphasise that the process is about learning, repairing and moving forward, rather than punishment. </a:t>
            </a:r>
          </a:p>
          <a:p>
            <a:pPr fontAlgn="t">
              <a:lnSpc>
                <a:spcPct val="150000"/>
              </a:lnSpc>
              <a:buNone/>
            </a:pPr>
            <a:endParaRPr lang="en-GB" sz="1400" b="0" i="0" dirty="0">
              <a:effectLst/>
              <a:latin typeface="Calibri" panose="020F0502020204030204" pitchFamily="34" charset="0"/>
              <a:ea typeface="Calibri" panose="020F0502020204030204" pitchFamily="34" charset="0"/>
              <a:cs typeface="Calibri" panose="020F0502020204030204" pitchFamily="34" charset="0"/>
            </a:endParaRPr>
          </a:p>
          <a:p>
            <a:pPr fontAlgn="t">
              <a:lnSpc>
                <a:spcPct val="150000"/>
              </a:lnSpc>
              <a:buNone/>
            </a:pPr>
            <a:r>
              <a:rPr lang="en-GB" sz="1400" b="1" i="0" dirty="0">
                <a:effectLst/>
                <a:latin typeface="Calibri" panose="020F0502020204030204" pitchFamily="34" charset="0"/>
                <a:ea typeface="Calibri" panose="020F0502020204030204" pitchFamily="34" charset="0"/>
                <a:cs typeface="Calibri" panose="020F0502020204030204" pitchFamily="34" charset="0"/>
              </a:rPr>
              <a:t>Our aim is simple: to help every child feel respected, supported and empowered to make positive choices</a:t>
            </a:r>
            <a:endParaRPr lang="en-GB" sz="2800" b="1" dirty="0">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9BC518E8-FFCF-3CF5-6B68-AC29E42D6D83}"/>
              </a:ext>
            </a:extLst>
          </p:cNvPr>
          <p:cNvPicPr>
            <a:picLocks noChangeAspect="1"/>
          </p:cNvPicPr>
          <p:nvPr/>
        </p:nvPicPr>
        <p:blipFill>
          <a:blip r:embed="rId2"/>
          <a:srcRect t="1306"/>
          <a:stretch>
            <a:fillRect/>
          </a:stretch>
        </p:blipFill>
        <p:spPr>
          <a:xfrm>
            <a:off x="8063477" y="1413894"/>
            <a:ext cx="3170580" cy="4629856"/>
          </a:xfrm>
          <a:prstGeom prst="rect">
            <a:avLst/>
          </a:prstGeom>
        </p:spPr>
      </p:pic>
    </p:spTree>
    <p:extLst>
      <p:ext uri="{BB962C8B-B14F-4D97-AF65-F5344CB8AC3E}">
        <p14:creationId xmlns:p14="http://schemas.microsoft.com/office/powerpoint/2010/main" val="257895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F7675-949C-2C01-29EC-9AD10D0D1CD0}"/>
              </a:ext>
            </a:extLst>
          </p:cNvPr>
          <p:cNvSpPr>
            <a:spLocks noGrp="1"/>
          </p:cNvSpPr>
          <p:nvPr>
            <p:ph type="title"/>
          </p:nvPr>
        </p:nvSpPr>
        <p:spPr/>
        <p:txBody>
          <a:bodyPr/>
          <a:lstStyle/>
          <a:p>
            <a:r>
              <a:rPr lang="en-GB" dirty="0"/>
              <a:t>Uniform</a:t>
            </a:r>
          </a:p>
        </p:txBody>
      </p:sp>
      <p:sp>
        <p:nvSpPr>
          <p:cNvPr id="3" name="Content Placeholder 2">
            <a:extLst>
              <a:ext uri="{FF2B5EF4-FFF2-40B4-BE49-F238E27FC236}">
                <a16:creationId xmlns:a16="http://schemas.microsoft.com/office/drawing/2014/main" id="{F39E4E13-34AC-67C7-74B0-FAAE43EB002D}"/>
              </a:ext>
            </a:extLst>
          </p:cNvPr>
          <p:cNvSpPr>
            <a:spLocks noGrp="1"/>
          </p:cNvSpPr>
          <p:nvPr>
            <p:ph idx="1"/>
          </p:nvPr>
        </p:nvSpPr>
        <p:spPr/>
        <p:txBody>
          <a:bodyPr>
            <a:normAutofit fontScale="85000" lnSpcReduction="20000"/>
          </a:bodyPr>
          <a:lstStyle/>
          <a:p>
            <a:r>
              <a:rPr lang="en-GB" u="sng" dirty="0"/>
              <a:t>Please</a:t>
            </a:r>
            <a:r>
              <a:rPr lang="en-GB" dirty="0"/>
              <a:t> name anything they are likely to take off!</a:t>
            </a:r>
          </a:p>
          <a:p>
            <a:r>
              <a:rPr lang="en-GB" dirty="0"/>
              <a:t>PE kit on PE days (Monday </a:t>
            </a:r>
            <a:r>
              <a:rPr lang="en-GB"/>
              <a:t>and Wednesday)</a:t>
            </a:r>
            <a:endParaRPr lang="en-GB" dirty="0"/>
          </a:p>
          <a:p>
            <a:r>
              <a:rPr lang="en-GB" dirty="0"/>
              <a:t>Trainers </a:t>
            </a:r>
          </a:p>
          <a:p>
            <a:r>
              <a:rPr lang="en-GB" dirty="0"/>
              <a:t>Joggers over shorts</a:t>
            </a:r>
          </a:p>
          <a:p>
            <a:r>
              <a:rPr lang="en-GB" dirty="0"/>
              <a:t>No earrings on PE days (or they must be able to remove themselves)</a:t>
            </a:r>
          </a:p>
          <a:p>
            <a:r>
              <a:rPr lang="en-GB" dirty="0"/>
              <a:t>Forest school starts on Wednesday 30</a:t>
            </a:r>
            <a:r>
              <a:rPr lang="en-GB" baseline="30000" dirty="0"/>
              <a:t>th</a:t>
            </a:r>
            <a:r>
              <a:rPr lang="en-GB" dirty="0"/>
              <a:t> September</a:t>
            </a:r>
          </a:p>
          <a:p>
            <a:r>
              <a:rPr lang="en-GB" dirty="0"/>
              <a:t>Wellies and waterproof coats/trousers</a:t>
            </a:r>
          </a:p>
          <a:p>
            <a:endParaRPr lang="en-GB" dirty="0"/>
          </a:p>
        </p:txBody>
      </p:sp>
    </p:spTree>
    <p:extLst>
      <p:ext uri="{BB962C8B-B14F-4D97-AF65-F5344CB8AC3E}">
        <p14:creationId xmlns:p14="http://schemas.microsoft.com/office/powerpoint/2010/main" val="1933853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BA634-BE11-A74A-AB62-628ED67EF9EC}"/>
              </a:ext>
            </a:extLst>
          </p:cNvPr>
          <p:cNvSpPr>
            <a:spLocks noGrp="1"/>
          </p:cNvSpPr>
          <p:nvPr>
            <p:ph type="title"/>
          </p:nvPr>
        </p:nvSpPr>
        <p:spPr/>
        <p:txBody>
          <a:bodyPr>
            <a:normAutofit fontScale="90000"/>
          </a:bodyPr>
          <a:lstStyle/>
          <a:p>
            <a:pPr algn="ctr"/>
            <a:r>
              <a:rPr lang="en-GB" dirty="0"/>
              <a:t>Please come to see us if you have any concerns </a:t>
            </a:r>
            <a:r>
              <a:rPr lang="en-GB" dirty="0">
                <a:sym typeface="Wingdings" panose="05000000000000000000" pitchFamily="2" charset="2"/>
              </a:rPr>
              <a:t> </a:t>
            </a:r>
            <a:br>
              <a:rPr lang="en-GB" dirty="0">
                <a:sym typeface="Wingdings" panose="05000000000000000000" pitchFamily="2" charset="2"/>
              </a:rPr>
            </a:br>
            <a:br>
              <a:rPr lang="en-GB" dirty="0">
                <a:sym typeface="Wingdings" panose="05000000000000000000" pitchFamily="2" charset="2"/>
              </a:rPr>
            </a:br>
            <a:r>
              <a:rPr lang="en-GB" dirty="0"/>
              <a:t>Any questions?</a:t>
            </a:r>
          </a:p>
        </p:txBody>
      </p:sp>
      <p:pic>
        <p:nvPicPr>
          <p:cNvPr id="3" name="Picture 2" descr="Deer Clipart Royalty-Free Images, Stock ...">
            <a:extLst>
              <a:ext uri="{FF2B5EF4-FFF2-40B4-BE49-F238E27FC236}">
                <a16:creationId xmlns:a16="http://schemas.microsoft.com/office/drawing/2014/main" id="{464E6ACC-36CD-DFE6-E29C-65DFBD0352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1743" y="4274513"/>
            <a:ext cx="1962150" cy="2333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0741515"/>
      </p:ext>
    </p:extLst>
  </p:cSld>
  <p:clrMapOvr>
    <a:masterClrMapping/>
  </p:clrMapOvr>
</p:sld>
</file>

<file path=ppt/theme/theme1.xml><?xml version="1.0" encoding="utf-8"?>
<a:theme xmlns:a="http://schemas.openxmlformats.org/drawingml/2006/main" name="PrismaticVTI">
  <a:themeElements>
    <a:clrScheme name="AnalogousFromLightSeedLeftStep">
      <a:dk1>
        <a:srgbClr val="000000"/>
      </a:dk1>
      <a:lt1>
        <a:srgbClr val="FFFFFF"/>
      </a:lt1>
      <a:dk2>
        <a:srgbClr val="3B213A"/>
      </a:dk2>
      <a:lt2>
        <a:srgbClr val="E3E2E8"/>
      </a:lt2>
      <a:accent1>
        <a:srgbClr val="93A94E"/>
      </a:accent1>
      <a:accent2>
        <a:srgbClr val="B6A03C"/>
      </a:accent2>
      <a:accent3>
        <a:srgbClr val="EA8946"/>
      </a:accent3>
      <a:accent4>
        <a:srgbClr val="EB4E4F"/>
      </a:accent4>
      <a:accent5>
        <a:srgbClr val="EE6EA5"/>
      </a:accent5>
      <a:accent6>
        <a:srgbClr val="EB4ED2"/>
      </a:accent6>
      <a:hlink>
        <a:srgbClr val="7A69AE"/>
      </a:hlink>
      <a:folHlink>
        <a:srgbClr val="7F7F7F"/>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1367FA5FD8414B8039AF2D4681FE94" ma:contentTypeVersion="14" ma:contentTypeDescription="Create a new document." ma:contentTypeScope="" ma:versionID="a627da224e21d12833c3c060133411c5">
  <xsd:schema xmlns:xsd="http://www.w3.org/2001/XMLSchema" xmlns:xs="http://www.w3.org/2001/XMLSchema" xmlns:p="http://schemas.microsoft.com/office/2006/metadata/properties" xmlns:ns2="01d77e92-6399-49dd-9466-fa6abaa14765" xmlns:ns3="f67d4642-c34e-49c0-bfc1-4bc22aa0f414" targetNamespace="http://schemas.microsoft.com/office/2006/metadata/properties" ma:root="true" ma:fieldsID="5a04439f856206c4c0f5387015326ef1" ns2:_="" ns3:_="">
    <xsd:import namespace="01d77e92-6399-49dd-9466-fa6abaa14765"/>
    <xsd:import namespace="f67d4642-c34e-49c0-bfc1-4bc22aa0f41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d77e92-6399-49dd-9466-fa6abaa147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e24b51a0-ead2-4c8f-a239-5de234563ff5"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67d4642-c34e-49c0-bfc1-4bc22aa0f41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47e05c3-3887-46cb-ad0d-68a8ec753631}" ma:internalName="TaxCatchAll" ma:showField="CatchAllData" ma:web="f67d4642-c34e-49c0-bfc1-4bc22aa0f4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67d4642-c34e-49c0-bfc1-4bc22aa0f414" xsi:nil="true"/>
    <lcf76f155ced4ddcb4097134ff3c332f xmlns="01d77e92-6399-49dd-9466-fa6abaa1476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7CC5E7-4A2D-4694-86A9-858BFF7A9D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d77e92-6399-49dd-9466-fa6abaa14765"/>
    <ds:schemaRef ds:uri="f67d4642-c34e-49c0-bfc1-4bc22aa0f4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8431EE5-C46A-4A54-8F71-26D9E179CFC9}">
  <ds:schemaRefs>
    <ds:schemaRef ds:uri="http://schemas.microsoft.com/sharepoint/v3/contenttype/forms"/>
  </ds:schemaRefs>
</ds:datastoreItem>
</file>

<file path=customXml/itemProps3.xml><?xml version="1.0" encoding="utf-8"?>
<ds:datastoreItem xmlns:ds="http://schemas.openxmlformats.org/officeDocument/2006/customXml" ds:itemID="{08BB2BA4-FE7C-42DF-9FA4-B6BCAF49D9E1}">
  <ds:schemaRefs>
    <ds:schemaRef ds:uri="http://purl.org/dc/elements/1.1/"/>
    <ds:schemaRef ds:uri="http://www.w3.org/XML/1998/namespace"/>
    <ds:schemaRef ds:uri="f67d4642-c34e-49c0-bfc1-4bc22aa0f414"/>
    <ds:schemaRef ds:uri="65219252-bf0c-43b7-aacb-c358e837fd64"/>
    <ds:schemaRef ds:uri="http://schemas.microsoft.com/office/2006/metadata/properties"/>
    <ds:schemaRef ds:uri="http://schemas.microsoft.com/office/2006/documentManagement/types"/>
    <ds:schemaRef ds:uri="http://purl.org/dc/dcmitype/"/>
    <ds:schemaRef ds:uri="http://purl.org/dc/terms/"/>
    <ds:schemaRef ds:uri="http://schemas.microsoft.com/office/infopath/2007/PartnerControls"/>
    <ds:schemaRef ds:uri="http://schemas.openxmlformats.org/package/2006/metadata/core-properties"/>
    <ds:schemaRef ds:uri="01d77e92-6399-49dd-9466-fa6abaa14765"/>
  </ds:schemaRefs>
</ds:datastoreItem>
</file>

<file path=docProps/app.xml><?xml version="1.0" encoding="utf-8"?>
<Properties xmlns="http://schemas.openxmlformats.org/officeDocument/2006/extended-properties" xmlns:vt="http://schemas.openxmlformats.org/officeDocument/2006/docPropsVTypes">
  <Template/>
  <TotalTime>377</TotalTime>
  <Words>740</Words>
  <Application>Microsoft Office PowerPoint</Application>
  <PresentationFormat>Widescreen</PresentationFormat>
  <Paragraphs>80</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Aharoni</vt:lpstr>
      <vt:lpstr>Arial</vt:lpstr>
      <vt:lpstr>Avenir Next LT Pro</vt:lpstr>
      <vt:lpstr>Calibri</vt:lpstr>
      <vt:lpstr>Wingdings</vt:lpstr>
      <vt:lpstr>PrismaticVTI</vt:lpstr>
      <vt:lpstr>Year 2 Deer Class</vt:lpstr>
      <vt:lpstr>Our Year 2 Team</vt:lpstr>
      <vt:lpstr>What do the children need?</vt:lpstr>
      <vt:lpstr>Year 2 Non-Negotiables </vt:lpstr>
      <vt:lpstr>Reading Records</vt:lpstr>
      <vt:lpstr>Reading in school</vt:lpstr>
      <vt:lpstr>Home Learning</vt:lpstr>
      <vt:lpstr>E-Safety</vt:lpstr>
      <vt:lpstr>PowerPoint Presentation</vt:lpstr>
      <vt:lpstr>PowerPoint Presentation</vt:lpstr>
      <vt:lpstr>Uniform</vt:lpstr>
      <vt:lpstr>Please come to see us if you have any concerns 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 Lawry</dc:creator>
  <cp:lastModifiedBy>C Wood</cp:lastModifiedBy>
  <cp:revision>2</cp:revision>
  <dcterms:created xsi:type="dcterms:W3CDTF">2024-09-02T13:13:54Z</dcterms:created>
  <dcterms:modified xsi:type="dcterms:W3CDTF">2026-09-09T11:07:02Z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0x010100421367FA5FD8414B8039AF2D4681FE94</vt:lpwstr>
  </property>
  <property fmtid="{D5CDD505-2E9C-101B-9397-08002B2CF9AE}" pid="3" name="MediaServiceImageTags">
    <vt:lpwstr/>
  </property>
</Properties>
</file>